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1.xml" ContentType="application/vnd.openxmlformats-officedocument.presentationml.notesSlide+xml"/>
  <Override PartName="/ppt/ink/ink5.xml" ContentType="application/inkml+xml"/>
  <Override PartName="/ppt/ink/ink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9" r:id="rId2"/>
    <p:sldId id="260" r:id="rId3"/>
    <p:sldId id="261" r:id="rId4"/>
    <p:sldId id="262" r:id="rId5"/>
    <p:sldId id="265" r:id="rId6"/>
    <p:sldId id="263" r:id="rId7"/>
    <p:sldId id="302" r:id="rId8"/>
    <p:sldId id="280" r:id="rId9"/>
    <p:sldId id="296" r:id="rId10"/>
    <p:sldId id="271" r:id="rId11"/>
    <p:sldId id="305" r:id="rId12"/>
    <p:sldId id="306" r:id="rId13"/>
    <p:sldId id="307" r:id="rId14"/>
    <p:sldId id="308" r:id="rId15"/>
    <p:sldId id="300" r:id="rId16"/>
    <p:sldId id="311" r:id="rId17"/>
    <p:sldId id="278" r:id="rId18"/>
    <p:sldId id="279" r:id="rId19"/>
    <p:sldId id="287" r:id="rId20"/>
    <p:sldId id="288" r:id="rId21"/>
    <p:sldId id="290" r:id="rId22"/>
    <p:sldId id="291" r:id="rId23"/>
    <p:sldId id="292" r:id="rId24"/>
    <p:sldId id="269" r:id="rId25"/>
    <p:sldId id="289" r:id="rId26"/>
    <p:sldId id="294" r:id="rId27"/>
    <p:sldId id="293" r:id="rId28"/>
    <p:sldId id="295" r:id="rId29"/>
    <p:sldId id="282" r:id="rId30"/>
    <p:sldId id="285" r:id="rId31"/>
    <p:sldId id="297" r:id="rId32"/>
    <p:sldId id="270" r:id="rId33"/>
    <p:sldId id="272" r:id="rId34"/>
    <p:sldId id="301" r:id="rId35"/>
    <p:sldId id="273" r:id="rId36"/>
    <p:sldId id="274" r:id="rId37"/>
    <p:sldId id="275" r:id="rId38"/>
    <p:sldId id="304" r:id="rId39"/>
    <p:sldId id="276" r:id="rId40"/>
    <p:sldId id="277" r:id="rId41"/>
    <p:sldId id="283" r:id="rId42"/>
    <p:sldId id="309" r:id="rId43"/>
    <p:sldId id="310" r:id="rId44"/>
    <p:sldId id="312" r:id="rId45"/>
    <p:sldId id="303" r:id="rId46"/>
    <p:sldId id="264" r:id="rId47"/>
    <p:sldId id="26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6F567"/>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45571-6CE9-4F02-ACCA-02607D1998B6}" v="1" dt="2024-01-12T06:58:20.771"/>
    <p1510:client id="{4EA4E361-4AEE-2AD3-5788-3861C1F55B54}" v="21" dt="2023-12-08T18:39:41.408"/>
    <p1510:client id="{E6CD21E1-1C75-8040-8848-FFE65A0D9EEC}" v="756" dt="2023-12-08T05:23:53.3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0:27:06.5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15632 2154 16383 0 0,'4'0'0'0'0,"7"0"0"0"0,6 0 0 0 0,5 0 0 0 0,4 0 0 0 0,1 0 0 0 0,2 0 0 0 0,0 0 0 0 0,0 0 0 0 0,0 0 0 0 0,-1 0 0 0 0,-4 4 0 0 0,-2 3 0 0 0,0-1 0 0 0,1-1 0 0 0,1-2 0 0 0,2-1 0 0 0,0-1 0 0 0,2 0 0 0 0,0-1 0 0 0,0 0 0 0 0,0-1 0 0 0,0 1 0 0 0,0 0 0 0 0,0 0 0 0 0,0 0 0 0 0,0 0 0 0 0,0 0 0 0 0,-1 4 0 0 0,1 3 0 0 0,0-1 0 0 0,0-2 0 0 0,0 0 0 0 0,0-2 0 0 0,-1-1 0 0 0,1 0 0 0 0,0-1 0 0 0,0-1 0 0 0,0 1 0 0 0,0 0 0 0 0,0 0 0 0 0,-1 0 0 0 0,1-1 0 0 0,0 1 0 0 0,0 0 0 0 0,0 0 0 0 0,0 0 0 0 0,0 0 0 0 0,-1 0 0 0 0,1 5 0 0 0,0 1 0 0 0,0 0 0 0 0,0-1 0 0 0,0-1 0 0 0,-1-2 0 0 0,1-1 0 0 0,0-1 0 0 0,0 0 0 0 0,0 0 0 0 0,0 0 0 0 0,0 0 0 0 0,-1 0 0 0 0,1-1 0 0 0,0 1 0 0 0,0 0 0 0 0,0 0 0 0 0,0 0 0 0 0,0 0 0 0 0,-1 0 0 0 0,1 0 0 0 0,0 0 0 0 0,0 0 0 0 0,0 0 0 0 0,0 0 0 0 0,-1 0 0 0 0,1 0 0 0 0,0 0 0 0 0,0 0 0 0 0,0 0 0 0 0,0 0 0 0 0,0 0 0 0 0,-1 0 0 0 0,-3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3:58:41.90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8308 10091 16383 0 0,'4'0'0'0'0,"5"0"0"0"0,5 0 0 0 0,3 0 0 0 0,4 0 0 0 0,0 0 0 0 0,3 0 0 0 0,-1 0 0 0 0,1 0 0 0 0,-1 0 0 0 0,1 0 0 0 0,-2 0 0 0 0,1 0 0 0 0,-1 0 0 0 0,1 0 0 0 0,0 0 0 0 0,-2 0 0 0 0,2 0 0 0 0,0 0 0 0 0,-1 0 0 0 0,1 0 0 0 0,-1 0 0 0 0,0 0 0 0 0,1 0 0 0 0,-1 0 0 0 0,1 0 0 0 0,0 0 0 0 0,3 0 0 0 0,2 0 0 0 0,-2 0 0 0 0,1 0 0 0 0,-2 0 0 0 0,-1 0 0 0 0,0 0 0 0 0,-1 0 0 0 0,0 0 0 0 0,-1 4 0 0 0,0 1 0 0 0,0 0 0 0 0,1-1 0 0 0,-1-1 0 0 0,0-1 0 0 0,1-2 0 0 0,-1 4 0 0 0,1 1 0 0 0,-1 0 0 0 0,1-1 0 0 0,0-1 0 0 0,-1-2 0 0 0,0 0 0 0 0,1-1 0 0 0,-1 0 0 0 0,1 0 0 0 0,0 0 0 0 0,-1-1 0 0 0,0 1 0 0 0,1 0 0 0 0,-1 0 0 0 0,5 0 0 0 0,0 0 0 0 0,1 0 0 0 0,-2 0 0 0 0,-1 0 0 0 0,0 0 0 0 0,-2 0 0 0 0,0 0 0 0 0,-1 0 0 0 0,4 0 0 0 0,6 0 0 0 0,3 0 0 0 0,2 0 0 0 0,-4 0 0 0 0,-2 0 0 0 0,-3 0 0 0 0,-3 0 0 0 0,0 0 0 0 0,-3 0 0 0 0,0 0 0 0 0,4 4 0 0 0,1 1 0 0 0,0 0 0 0 0,-1-1 0 0 0,-1-2 0 0 0,-1 0 0 0 0,0 0 0 0 0,-2-2 0 0 0,1 0 0 0 0,-1 0 0 0 0,0 0 0 0 0,1-1 0 0 0,-1 1 0 0 0,0 0 0 0 0,1 0 0 0 0,-1 0 0 0 0,1 0 0 0 0,0 0 0 0 0,-2 0 0 0 0,2 0 0 0 0,0 0 0 0 0,-1 0 0 0 0,1 0 0 0 0,0 0 0 0 0,-1 0 0 0 0,0 0 0 0 0,1 0 0 0 0,-1 0 0 0 0,1 0 0 0 0,-1 0 0 0 0,1 0 0 0 0,0 0 0 0 0,-2 0 0 0 0,2 0 0 0 0,0 0 0 0 0,-1 0 0 0 0,1 0 0 0 0,3 0 0 0 0,2 0 0 0 0,-1 0 0 0 0,3 0 0 0 0,0 0 0 0 0,-1 0 0 0 0,-5 3 0 0 0,-3 3 0 0 0,-2-1 0 0 0,0-1 0 0 0,-2 2 0 0 0,-6 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3:58:41.9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8266 12619 16383 0 0,'3'0'0'0'0,"6"0"0"0"0,5 0 0 0 0,4 0 0 0 0,3 0 0 0 0,0 0 0 0 0,3 0 0 0 0,-5-4 0 0 0,0-1 0 0 0,-1 1 0 0 0,1 0 0 0 0,1-3 0 0 0,1 1 0 0 0,1-1 0 0 0,0 3 0 0 0,0 2 0 0 0,1 0 0 0 0,0 1 0 0 0,-1 1 0 0 0,1 0 0 0 0,-1 0 0 0 0,1 1 0 0 0,-4-5 0 0 0,2-5 0 0 0,2-1 0 0 0,0 2 0 0 0,1 1 0 0 0,-1 3 0 0 0,-3-2 0 0 0,1-1 0 0 0,3 1 0 0 0,-1 3 0 0 0,2 1 0 0 0,-2 0 0 0 0,0 1 0 0 0,0 1 0 0 0,0 1 0 0 0,-1-1 0 0 0,1 0 0 0 0,-1 0 0 0 0,1 1 0 0 0,0-1 0 0 0,-2 0 0 0 0,2 0 0 0 0,0 0 0 0 0,-1 0 0 0 0,1 0 0 0 0,3 0 0 0 0,1 0 0 0 0,1 0 0 0 0,-2 0 0 0 0,-1 0 0 0 0,4 0 0 0 0,-1 0 0 0 0,0 0 0 0 0,-2 0 0 0 0,-1 0 0 0 0,-1 0 0 0 0,4 0 0 0 0,-1 0 0 0 0,1 0 0 0 0,-3 0 0 0 0,0 0 0 0 0,0 0 0 0 0,-2 0 0 0 0,0 0 0 0 0,-1 0 0 0 0,0 0 0 0 0,1 0 0 0 0,3 0 0 0 0,1 0 0 0 0,4 0 0 0 0,4 0 0 0 0,1 0 0 0 0,-4-4 0 0 0,-1-1 0 0 0,-1 0 0 0 0,4 1 0 0 0,0 2 0 0 0,-2-1 0 0 0,-3 3 0 0 0,-3 0 0 0 0,-1 0 0 0 0,-2 0 0 0 0,0 0 0 0 0,3 0 0 0 0,4 0 0 0 0,3 0 0 0 0,1-4 0 0 0,0 0 0 0 0,-2-1 0 0 0,-3 1 0 0 0,-3 1 0 0 0,-1 2 0 0 0,-2-1 0 0 0,0 2 0 0 0,-1 0 0 0 0,-1 0 0 0 0,1 0 0 0 0,4 1 0 0 0,1-1 0 0 0,5 0 0 0 0,-1 0 0 0 0,-1 0 0 0 0,-1 0 0 0 0,0 0 0 0 0,1 0 0 0 0,-1 0 0 0 0,-3 0 0 0 0,2 0 0 0 0,6 0 0 0 0,2 0 0 0 0,-3 4 0 0 0,-5 1 0 0 0,-2 4 0 0 0,-2-1 0 0 0,-2 4 0 0 0,0-1 0 0 0,0-3 0 0 0,0-1 0 0 0,-1-4 0 0 0,-2-1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3:58:41.90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26130 9541 16383 0 0,'8'0'0'0'0,"6"0"0"0"0,4 0 0 0 0,4 0 0 0 0,2 0 0 0 0,-1 0 0 0 0,1 0 0 0 0,0 0 0 0 0,0 0 0 0 0,-1 0 0 0 0,-1 0 0 0 0,2 0 0 0 0,-3 0 0 0 0,2 0 0 0 0,0 0 0 0 0,-1 0 0 0 0,1 0 0 0 0,-1 0 0 0 0,0 0 0 0 0,1 0 0 0 0,-1 0 0 0 0,1 0 0 0 0,0 0 0 0 0,-2 0 0 0 0,2 0 0 0 0,0 0 0 0 0,-1 0 0 0 0,1 0 0 0 0,0 0 0 0 0,-5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0:27:06.5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15568 5737 16383 0 0,'5'0'0'0'0,"6"0"0"0"0,6 0 0 0 0,5 0 0 0 0,3 0 0 0 0,3 0 0 0 0,0 0 0 0 0,1 0 0 0 0,0 0 0 0 0,-5 4 0 0 0,-1 3 0 0 0,-1-1 0 0 0,1-1 0 0 0,2-2 0 0 0,1-1 0 0 0,0-1 0 0 0,2 0 0 0 0,-1-1 0 0 0,1 0 0 0 0,0-1 0 0 0,1 1 0 0 0,-1 0 0 0 0,0 0 0 0 0,0 0 0 0 0,-1 0 0 0 0,-3-5 0 0 0,-3-2 0 0 0,1 1 0 0 0,1 2 0 0 0,1 0 0 0 0,2 2 0 0 0,1 1 0 0 0,0 0 0 0 0,1 1 0 0 0,-5-4 0 0 0,-1-2 0 0 0,0 0 0 0 0,2 2 0 0 0,0 0 0 0 0,-3-3 0 0 0,0 0 0 0 0,-5-4 0 0 0,1 0 0 0 0,2 2 0 0 0,-3 7 0 0 0,1 3 0 0 0,3 3 0 0 0,2 0 0 0 0,2-1 0 0 0,2 0 0 0 0,1-2 0 0 0,1 0 0 0 0,0 0 0 0 0,1-1 0 0 0,-1 0 0 0 0,0 0 0 0 0,5-1 0 0 0,1 1 0 0 0,0 0 0 0 0,-6-5 0 0 0,-3-1 0 0 0,-1 0 0 0 0,0 1 0 0 0,1 2 0 0 0,1 1 0 0 0,0-4 0 0 0,1-1 0 0 0,6 1 0 0 0,1 1 0 0 0,0 2 0 0 0,-1 1 0 0 0,-7 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0:28:52.0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15610 8735 16383 0 0,'5'0'0'0'0,"6"0"0"0"0,6 0 0 0 0,5 0 0 0 0,3 0 0 0 0,8 0 0 0 0,2 0 0 0 0,4 0 0 0 0,11 0 0 0 0,10 0 0 0 0,1-5 0 0 0,-2-1 0 0 0,-6 0 0 0 0,13 1 0 0 0,3 2 0 0 0,-4 1 0 0 0,-10 1 0 0 0,-8 0 0 0 0,-8 1 0 0 0,-6 0 0 0 0,-3 1 0 0 0,-3-1 0 0 0,-1 0 0 0 0,0 0 0 0 0,0 0 0 0 0,1 0 0 0 0,0 0 0 0 0,0 0 0 0 0,1 0 0 0 0,0 0 0 0 0,0 0 0 0 0,0 0 0 0 0,-1 0 0 0 0,1 0 0 0 0,0-4 0 0 0,0-3 0 0 0,0 1 0 0 0,0 1 0 0 0,0-3 0 0 0,0 0 0 0 0,-1 1 0 0 0,1 1 0 0 0,0 3 0 0 0,-5 6 0 0 0,-1 2 0 0 0,-5 6 0 0 0,0 0 0 0 0,1-1 0 0 0,3-3 0 0 0,-3 3 0 0 0,1-1 0 0 0,2-2 0 0 0,2-2 0 0 0,2-1 0 0 0,5-3 0 0 0,4 0 0 0 0,0-1 0 0 0,-1 0 0 0 0,-2-1 0 0 0,0 1 0 0 0,-2 0 0 0 0,0-1 0 0 0,-1 1 0 0 0,-1 0 0 0 0,1 0 0 0 0,0 0 0 0 0,-1 0 0 0 0,1 0 0 0 0,0 0 0 0 0,-5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0:28:52.0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15632 12292 16383 0 0,'4'0'0'0'0,"7"0"0"0"0,6 0 0 0 0,5 0 0 0 0,8 0 0 0 0,4 0 0 0 0,1 0 0 0 0,-1 0 0 0 0,-2 0 0 0 0,-1 0 0 0 0,-1 0 0 0 0,-1 0 0 0 0,-1 0 0 0 0,0 0 0 0 0,-1 0 0 0 0,1 0 0 0 0,-1 0 0 0 0,1 0 0 0 0,0 0 0 0 0,-1 0 0 0 0,1-5 0 0 0,-5-6 0 0 0,-1-1 0 0 0,0 1 0 0 0,1 3 0 0 0,1 2 0 0 0,2-2 0 0 0,1 0 0 0 0,0 2 0 0 0,1 1 0 0 0,0 2 0 0 0,0 1 0 0 0,0 2 0 0 0,-5 4 0 0 0,-1 8 0 0 0,0 0 0 0 0,1-1 0 0 0,2-2 0 0 0,0-3 0 0 0,2-3 0 0 0,0-1 0 0 0,1-2 0 0 0,0 0 0 0 0,0 0 0 0 0,0-1 0 0 0,1 1 0 0 0,-1-1 0 0 0,-1 1 0 0 0,1 0 0 0 0,0 0 0 0 0,0 0 0 0 0,0 0 0 0 0,0-5 0 0 0,0-1 0 0 0,-1 0 0 0 0,1 1 0 0 0,0 2 0 0 0,0 0 0 0 0,0 2 0 0 0,0 1 0 0 0,0 0 0 0 0,-1 0 0 0 0,1 0 0 0 0,0 1 0 0 0,0-1 0 0 0,0 0 0 0 0,0 0 0 0 0,0 5 0 0 0,-1 1 0 0 0,1 0 0 0 0,-5-1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0:21:46.70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5514 2810 16383 0 0,'9'0'0'0'0,"13"0"0"0"0,17 0 0 0 0,11 0 0 0 0,12 0 0 0 0,18 5 0 0 0,15 1 0 0 0,10 0 0 0 0,11-1 0 0 0,19-2 0 0 0,20-1 0 0 0,-3-1 0 0 0,-13 0 0 0 0,-15-1 0 0 0,-25 0 0 0 0,-24-1 0 0 0,-15 1 0 0 0,-9 0 0 0 0,-8 0 0 0 0,-6 4 0 0 0,-6 3 0 0 0,-2-1 0 0 0,-2-1 0 0 0,-1-2 0 0 0,0-1 0 0 0,1-1 0 0 0,0 0 0 0 0,0-1 0 0 0,0 0 0 0 0,1-1 0 0 0,0 1 0 0 0,0 0 0 0 0,0 0 0 0 0,0 0 0 0 0,-1 0 0 0 0,1 0 0 0 0,0 0 0 0 0,0 0 0 0 0,0 0 0 0 0,0 0 0 0 0,0 0 0 0 0,-1 0 0 0 0,1 0 0 0 0,0 0 0 0 0,0 0 0 0 0,5 0 0 0 0,1 0 0 0 0,4 0 0 0 0,1 0 0 0 0,-1 0 0 0 0,-4 0 0 0 0,-1 0 0 0 0,-3 0 0 0 0,-1 0 0 0 0,-1 0 0 0 0,0 0 0 0 0,-1 0 0 0 0,1 0 0 0 0,-1 0 0 0 0,1 0 0 0 0,-1 0 0 0 0,1 0 0 0 0,0 0 0 0 0,0 0 0 0 0,0 0 0 0 0,-5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0:21:46.70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5450 5449 16383 0 0,'0'5'0'0'0,"10"1"0"0"0,12 0 0 0 0,12-1 0 0 0,5-2 0 0 0,10 4 0 0 0,11 1 0 0 0,5-2 0 0 0,5-1 0 0 0,15-2 0 0 0,21-1 0 0 0,26-1 0 0 0,13-1 0 0 0,36-5 0 0 0,42-6 0 0 0,22-6 0 0 0,3-6 0 0 0,-37 3 0 0 0,-49 3 0 0 0,-48 5 0 0 0,-38 5 0 0 0,-27 3 0 0 0,-17 3 0 0 0,-6 1 0 0 0,-1 1 0 0 0,0 0 0 0 0,-1 0 0 0 0,2-1 0 0 0,0 6 0 0 0,0 0 0 0 0,2 0 0 0 0,-1-1 0 0 0,-3 3 0 0 0,-3 1 0 0 0,1-2 0 0 0,1-2 0 0 0,2-1 0 0 0,1-2 0 0 0,1-2 0 0 0,0 1 0 0 0,1-2 0 0 0,0 1 0 0 0,0 0 0 0 0,0-1 0 0 0,0 1 0 0 0,0 0 0 0 0,-5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3:58:41.8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8329 3615 16383 0 0,'4'0'0'0'0,"5"0"0"0"0,5 0 0 0 0,3 0 0 0 0,4 0 0 0 0,1 0 0 0 0,1 0 0 0 0,0 0 0 0 0,1 0 0 0 0,-1 0 0 0 0,1 0 0 0 0,-2 0 0 0 0,1 0 0 0 0,-1 0 0 0 0,1 0 0 0 0,0 0 0 0 0,-1 0 0 0 0,0 0 0 0 0,1 0 0 0 0,-1 0 0 0 0,1 0 0 0 0,-1 0 0 0 0,1 0 0 0 0,-1 0 0 0 0,0 0 0 0 0,1 0 0 0 0,0 0 0 0 0,-1 0 0 0 0,1 0 0 0 0,0 0 0 0 0,-2 0 0 0 0,2 0 0 0 0,0 0 0 0 0,-1 0 0 0 0,1 0 0 0 0,-1 0 0 0 0,1 0 0 0 0,-1 0 0 0 0,0 0 0 0 0,1 0 0 0 0,0 0 0 0 0,-1 0 0 0 0,1 0 0 0 0,-1 0 0 0 0,0 0 0 0 0,1 0 0 0 0,-1 0 0 0 0,1 0 0 0 0,0 0 0 0 0,-1 0 0 0 0,0 0 0 0 0,1 0 0 0 0,-1 0 0 0 0,5 0 0 0 0,0 0 0 0 0,1 0 0 0 0,-2 0 0 0 0,0 0 0 0 0,-2 0 0 0 0,-1 0 0 0 0,0 0 0 0 0,-1 0 0 0 0,0 0 0 0 0,1 0 0 0 0,-1 0 0 0 0,0 0 0 0 0,1 0 0 0 0,0 0 0 0 0,-1 0 0 0 0,0 0 0 0 0,1 0 0 0 0,-1 0 0 0 0,1 0 0 0 0,-1-4 0 0 0,1 0 0 0 0,0-1 0 0 0,-2 1 0 0 0,2 1 0 0 0,0 2 0 0 0,-1 0 0 0 0,1 0 0 0 0,-1 1 0 0 0,0 0 0 0 0,1 1 0 0 0,-1-1 0 0 0,1 0 0 0 0,0 0 0 0 0,-1 0 0 0 0,1 0 0 0 0,-1 0 0 0 0,0 0 0 0 0,1 0 0 0 0,0 0 0 0 0,-1 0 0 0 0,1 0 0 0 0,-1 0 0 0 0,0 0 0 0 0,1 0 0 0 0,-1 0 0 0 0,1 0 0 0 0,0 0 0 0 0,-1 0 0 0 0,1 0 0 0 0,-1 0 0 0 0,0 0 0 0 0,1 0 0 0 0,0 0 0 0 0,-1 0 0 0 0,1 0 0 0 0,-1 0 0 0 0,0 0 0 0 0,1 0 0 0 0,-1 0 0 0 0,-3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3:58:41.8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8223 5837 16383 0 0,'4'0'0'0'0,"5"0"0"0"0,5 0 0 0 0,3 0 0 0 0,4 0 0 0 0,1 0 0 0 0,1 0 0 0 0,0 0 0 0 0,1 0 0 0 0,-1 0 0 0 0,1 0 0 0 0,-2 0 0 0 0,1 0 0 0 0,-1 0 0 0 0,1 0 0 0 0,0 0 0 0 0,-1 0 0 0 0,1 0 0 0 0,-1 0 0 0 0,0 0 0 0 0,1 0 0 0 0,-1 0 0 0 0,1 0 0 0 0,0 0 0 0 0,-2 0 0 0 0,2 0 0 0 0,0 0 0 0 0,-1 0 0 0 0,1 4 0 0 0,0 1 0 0 0,-1 0 0 0 0,0-1 0 0 0,1-2 0 0 0,-1 0 0 0 0,1-1 0 0 0,-1-1 0 0 0,1 0 0 0 0,0 0 0 0 0,-2 0 0 0 0,2-1 0 0 0,0 1 0 0 0,-1 0 0 0 0,1 0 0 0 0,-1 0 0 0 0,0 0 0 0 0,1 0 0 0 0,-1 0 0 0 0,1 0 0 0 0,0 0 0 0 0,-1 0 0 0 0,1 0 0 0 0,-1 0 0 0 0,0 0 0 0 0,1 0 0 0 0,0 0 0 0 0,-1 0 0 0 0,1 0 0 0 0,-1 0 0 0 0,0 0 0 0 0,1 0 0 0 0,-1 0 0 0 0,1 0 0 0 0,0 0 0 0 0,-1 0 0 0 0,0 0 0 0 0,1 0 0 0 0,-1 0 0 0 0,1 0 0 0 0,0 0 0 0 0,-1 0 0 0 0,1 0 0 0 0,-1 0 0 0 0,0 0 0 0 0,1 0 0 0 0,-1 0 0 0 0,1 0 0 0 0,0 0 0 0 0,-1 0 0 0 0,0 0 0 0 0,1 0 0 0 0,3 0 0 0 0,2 0 0 0 0,-1 0 0 0 0,0 0 0 0 0,-2 0 0 0 0,-1 0 0 0 0,4 0 0 0 0,-1 0 0 0 0,5 0 0 0 0,-1 0 0 0 0,2 0 0 0 0,0 0 0 0 0,-2 0 0 0 0,-2 0 0 0 0,-3 0 0 0 0,-2 0 0 0 0,-1 0 0 0 0,0 0 0 0 0,-1 0 0 0 0,0-4 0 0 0,4 0 0 0 0,1-1 0 0 0,0 1 0 0 0,-1 1 0 0 0,-1 1 0 0 0,0 1 0 0 0,-2 1 0 0 0,0 0 0 0 0,-1 4 0 0 0,1 1 0 0 0,-1 1 0 0 0,0-2 0 0 0,1-2 0 0 0,-1 0 0 0 0,0-1 0 0 0,1-1 0 0 0,-1 0 0 0 0,1 0 0 0 0,-4 3 0 0 0,-2 2 0 0 0,-3 4 0 0 0,-4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4T23:58:41.9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8350 7826 16383 0 0,'4'0'0'0'0,"5"4"0"0"0,5 1 0 0 0,3 0 0 0 0,4-1 0 0 0,1-1 0 0 0,1-1 0 0 0,0-2 0 0 0,1 0 0 0 0,-1 0 0 0 0,1 0 0 0 0,2 0 0 0 0,2 0 0 0 0,-1 0 0 0 0,0 0 0 0 0,-2 0 0 0 0,-1 0 0 0 0,-1 0 0 0 0,0 0 0 0 0,0 0 0 0 0,-1 0 0 0 0,0 0 0 0 0,1 0 0 0 0,-1 0 0 0 0,0 0 0 0 0,1 0 0 0 0,-1 4 0 0 0,1 0 0 0 0,0 1 0 0 0,-1-1 0 0 0,0 0 0 0 0,1-3 0 0 0,-1 0 0 0 0,1 3 0 0 0,-1 1 0 0 0,1 0 0 0 0,0-1 0 0 0,-2-2 0 0 0,2 0 0 0 0,0-1 0 0 0,-1-1 0 0 0,1 0 0 0 0,-1 0 0 0 0,0 0 0 0 0,1-1 0 0 0,-1 1 0 0 0,1 0 0 0 0,0 0 0 0 0,3 0 0 0 0,2 0 0 0 0,-2 0 0 0 0,1 0 0 0 0,-2 0 0 0 0,-1 0 0 0 0,0 0 0 0 0,2 0 0 0 0,3 0 0 0 0,-3 0 0 0 0,1 0 0 0 0,-2 0 0 0 0,-1 0 0 0 0,-1 0 0 0 0,0 0 0 0 0,-1 0 0 0 0,5 0 0 0 0,0 0 0 0 0,4 0 0 0 0,0 0 0 0 0,-1 0 0 0 0,-1 0 0 0 0,-4 0 0 0 0,0 0 0 0 0,-2 0 0 0 0,0 0 0 0 0,-1 0 0 0 0,1 0 0 0 0,-1 0 0 0 0,-1 0 0 0 0,2 0 0 0 0,0 0 0 0 0,-2 0 0 0 0,2 0 0 0 0,0 0 0 0 0,-1 0 0 0 0,1 0 0 0 0,0 0 0 0 0,-2 0 0 0 0,-1-4 0 0 0,-3-1 0 0 0,0 0 0 0 0,2 1 0 0 0,0 2 0 0 0,2-4 0 0 0,5 0 0 0 0,1 1 0 0 0,0 1 0 0 0,0 1 0 0 0,-1 2 0 0 0,-2 0 0 0 0,-1 1 0 0 0,0 0 0 0 0,0 0 0 0 0,-1 1 0 0 0,1-1 0 0 0,-1 0 0 0 0,0 0 0 0 0,1 0 0 0 0,-1 0 0 0 0,0 0 0 0 0,1 0 0 0 0,0 0 0 0 0,-1 0 0 0 0,1 0 0 0 0,-1 0 0 0 0,0 0 0 0 0,1 0 0 0 0,-1 0 0 0 0,1 0 0 0 0,0 0 0 0 0,-5 4 0 0 0,-4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7A470-852F-46EE-B35A-EED7644CD4F8}"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EF20C-1474-4A2F-AD01-D9E2DE230479}" type="slidenum">
              <a:rPr lang="en-US" smtClean="0"/>
              <a:t>‹#›</a:t>
            </a:fld>
            <a:endParaRPr lang="en-US"/>
          </a:p>
        </p:txBody>
      </p:sp>
    </p:spTree>
    <p:extLst>
      <p:ext uri="{BB962C8B-B14F-4D97-AF65-F5344CB8AC3E}">
        <p14:creationId xmlns:p14="http://schemas.microsoft.com/office/powerpoint/2010/main" val="1334366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instructor and course </a:t>
            </a:r>
          </a:p>
        </p:txBody>
      </p:sp>
      <p:sp>
        <p:nvSpPr>
          <p:cNvPr id="4" name="Slide Number Placeholder 3"/>
          <p:cNvSpPr>
            <a:spLocks noGrp="1"/>
          </p:cNvSpPr>
          <p:nvPr>
            <p:ph type="sldNum" sz="quarter" idx="5"/>
          </p:nvPr>
        </p:nvSpPr>
        <p:spPr/>
        <p:txBody>
          <a:bodyPr/>
          <a:lstStyle/>
          <a:p>
            <a:fld id="{99BEF20C-1474-4A2F-AD01-D9E2DE230479}" type="slidenum">
              <a:rPr lang="en-US" smtClean="0"/>
              <a:t>1</a:t>
            </a:fld>
            <a:endParaRPr lang="en-US"/>
          </a:p>
        </p:txBody>
      </p:sp>
    </p:spTree>
    <p:extLst>
      <p:ext uri="{BB962C8B-B14F-4D97-AF65-F5344CB8AC3E}">
        <p14:creationId xmlns:p14="http://schemas.microsoft.com/office/powerpoint/2010/main" val="2684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Move to appendix </a:t>
            </a:r>
          </a:p>
        </p:txBody>
      </p:sp>
      <p:sp>
        <p:nvSpPr>
          <p:cNvPr id="4" name="Slide Number Placeholder 3"/>
          <p:cNvSpPr>
            <a:spLocks noGrp="1"/>
          </p:cNvSpPr>
          <p:nvPr>
            <p:ph type="sldNum" sz="quarter" idx="5"/>
          </p:nvPr>
        </p:nvSpPr>
        <p:spPr/>
        <p:txBody>
          <a:bodyPr/>
          <a:lstStyle/>
          <a:p>
            <a:fld id="{99BEF20C-1474-4A2F-AD01-D9E2DE230479}" type="slidenum">
              <a:rPr lang="en-US" smtClean="0"/>
              <a:t>15</a:t>
            </a:fld>
            <a:endParaRPr lang="en-US"/>
          </a:p>
        </p:txBody>
      </p:sp>
    </p:spTree>
    <p:extLst>
      <p:ext uri="{BB962C8B-B14F-4D97-AF65-F5344CB8AC3E}">
        <p14:creationId xmlns:p14="http://schemas.microsoft.com/office/powerpoint/2010/main" val="1452830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NULL and alternative hypotheses </a:t>
            </a:r>
          </a:p>
        </p:txBody>
      </p:sp>
      <p:sp>
        <p:nvSpPr>
          <p:cNvPr id="4" name="Slide Number Placeholder 3"/>
          <p:cNvSpPr>
            <a:spLocks noGrp="1"/>
          </p:cNvSpPr>
          <p:nvPr>
            <p:ph type="sldNum" sz="quarter" idx="5"/>
          </p:nvPr>
        </p:nvSpPr>
        <p:spPr/>
        <p:txBody>
          <a:bodyPr/>
          <a:lstStyle/>
          <a:p>
            <a:fld id="{99BEF20C-1474-4A2F-AD01-D9E2DE230479}" type="slidenum">
              <a:rPr lang="en-US" smtClean="0"/>
              <a:t>16</a:t>
            </a:fld>
            <a:endParaRPr lang="en-US"/>
          </a:p>
        </p:txBody>
      </p:sp>
    </p:spTree>
    <p:extLst>
      <p:ext uri="{BB962C8B-B14F-4D97-AF65-F5344CB8AC3E}">
        <p14:creationId xmlns:p14="http://schemas.microsoft.com/office/powerpoint/2010/main" val="1665254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show code </a:t>
            </a:r>
            <a:r>
              <a:rPr lang="en-US" err="1"/>
              <a:t>snippelt</a:t>
            </a:r>
            <a:r>
              <a:rPr lang="en-US"/>
              <a:t> for feature engineering </a:t>
            </a:r>
          </a:p>
          <a:p>
            <a:r>
              <a:rPr lang="en-US"/>
              <a:t>Why feature selection</a:t>
            </a:r>
          </a:p>
        </p:txBody>
      </p:sp>
      <p:sp>
        <p:nvSpPr>
          <p:cNvPr id="4" name="Slide Number Placeholder 3"/>
          <p:cNvSpPr>
            <a:spLocks noGrp="1"/>
          </p:cNvSpPr>
          <p:nvPr>
            <p:ph type="sldNum" sz="quarter" idx="5"/>
          </p:nvPr>
        </p:nvSpPr>
        <p:spPr/>
        <p:txBody>
          <a:bodyPr/>
          <a:lstStyle/>
          <a:p>
            <a:fld id="{99BEF20C-1474-4A2F-AD01-D9E2DE230479}" type="slidenum">
              <a:rPr lang="en-US" smtClean="0"/>
              <a:t>17</a:t>
            </a:fld>
            <a:endParaRPr lang="en-US"/>
          </a:p>
        </p:txBody>
      </p:sp>
    </p:spTree>
    <p:extLst>
      <p:ext uri="{BB962C8B-B14F-4D97-AF65-F5344CB8AC3E}">
        <p14:creationId xmlns:p14="http://schemas.microsoft.com/office/powerpoint/2010/main" val="3441389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feature engineering state. Here state the filter or matrix</a:t>
            </a:r>
          </a:p>
        </p:txBody>
      </p:sp>
      <p:sp>
        <p:nvSpPr>
          <p:cNvPr id="4" name="Slide Number Placeholder 3"/>
          <p:cNvSpPr>
            <a:spLocks noGrp="1"/>
          </p:cNvSpPr>
          <p:nvPr>
            <p:ph type="sldNum" sz="quarter" idx="5"/>
          </p:nvPr>
        </p:nvSpPr>
        <p:spPr/>
        <p:txBody>
          <a:bodyPr/>
          <a:lstStyle/>
          <a:p>
            <a:fld id="{99BEF20C-1474-4A2F-AD01-D9E2DE230479}" type="slidenum">
              <a:rPr lang="en-US" smtClean="0"/>
              <a:t>19</a:t>
            </a:fld>
            <a:endParaRPr lang="en-US"/>
          </a:p>
        </p:txBody>
      </p:sp>
    </p:spTree>
    <p:extLst>
      <p:ext uri="{BB962C8B-B14F-4D97-AF65-F5344CB8AC3E}">
        <p14:creationId xmlns:p14="http://schemas.microsoft.com/office/powerpoint/2010/main" val="327745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99BEF20C-1474-4A2F-AD01-D9E2DE230479}" type="slidenum">
              <a:rPr lang="en-US" smtClean="0"/>
              <a:t>20</a:t>
            </a:fld>
            <a:endParaRPr lang="en-US"/>
          </a:p>
        </p:txBody>
      </p:sp>
    </p:spTree>
    <p:extLst>
      <p:ext uri="{BB962C8B-B14F-4D97-AF65-F5344CB8AC3E}">
        <p14:creationId xmlns:p14="http://schemas.microsoft.com/office/powerpoint/2010/main" val="1801062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target variables</a:t>
            </a:r>
          </a:p>
        </p:txBody>
      </p:sp>
      <p:sp>
        <p:nvSpPr>
          <p:cNvPr id="4" name="Slide Number Placeholder 3"/>
          <p:cNvSpPr>
            <a:spLocks noGrp="1"/>
          </p:cNvSpPr>
          <p:nvPr>
            <p:ph type="sldNum" sz="quarter" idx="5"/>
          </p:nvPr>
        </p:nvSpPr>
        <p:spPr/>
        <p:txBody>
          <a:bodyPr/>
          <a:lstStyle/>
          <a:p>
            <a:fld id="{99BEF20C-1474-4A2F-AD01-D9E2DE230479}" type="slidenum">
              <a:rPr lang="en-US" smtClean="0"/>
              <a:t>22</a:t>
            </a:fld>
            <a:endParaRPr lang="en-US"/>
          </a:p>
        </p:txBody>
      </p:sp>
    </p:spTree>
    <p:extLst>
      <p:ext uri="{BB962C8B-B14F-4D97-AF65-F5344CB8AC3E}">
        <p14:creationId xmlns:p14="http://schemas.microsoft.com/office/powerpoint/2010/main" val="300106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a:t>
            </a:r>
            <a:r>
              <a:rPr lang="en-US" err="1"/>
              <a:t>corr</a:t>
            </a:r>
            <a:r>
              <a:rPr lang="en-US"/>
              <a:t> matrix?</a:t>
            </a:r>
          </a:p>
        </p:txBody>
      </p:sp>
      <p:sp>
        <p:nvSpPr>
          <p:cNvPr id="4" name="Slide Number Placeholder 3"/>
          <p:cNvSpPr>
            <a:spLocks noGrp="1"/>
          </p:cNvSpPr>
          <p:nvPr>
            <p:ph type="sldNum" sz="quarter" idx="5"/>
          </p:nvPr>
        </p:nvSpPr>
        <p:spPr/>
        <p:txBody>
          <a:bodyPr/>
          <a:lstStyle/>
          <a:p>
            <a:fld id="{99BEF20C-1474-4A2F-AD01-D9E2DE230479}" type="slidenum">
              <a:rPr lang="en-US" smtClean="0"/>
              <a:t>23</a:t>
            </a:fld>
            <a:endParaRPr lang="en-US"/>
          </a:p>
        </p:txBody>
      </p:sp>
    </p:spTree>
    <p:extLst>
      <p:ext uri="{BB962C8B-B14F-4D97-AF65-F5344CB8AC3E}">
        <p14:creationId xmlns:p14="http://schemas.microsoft.com/office/powerpoint/2010/main" val="395901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legible </a:t>
            </a:r>
          </a:p>
        </p:txBody>
      </p:sp>
      <p:sp>
        <p:nvSpPr>
          <p:cNvPr id="4" name="Slide Number Placeholder 3"/>
          <p:cNvSpPr>
            <a:spLocks noGrp="1"/>
          </p:cNvSpPr>
          <p:nvPr>
            <p:ph type="sldNum" sz="quarter" idx="5"/>
          </p:nvPr>
        </p:nvSpPr>
        <p:spPr/>
        <p:txBody>
          <a:bodyPr/>
          <a:lstStyle/>
          <a:p>
            <a:fld id="{99BEF20C-1474-4A2F-AD01-D9E2DE230479}" type="slidenum">
              <a:rPr lang="en-US" smtClean="0"/>
              <a:t>25</a:t>
            </a:fld>
            <a:endParaRPr lang="en-US"/>
          </a:p>
        </p:txBody>
      </p:sp>
    </p:spTree>
    <p:extLst>
      <p:ext uri="{BB962C8B-B14F-4D97-AF65-F5344CB8AC3E}">
        <p14:creationId xmlns:p14="http://schemas.microsoft.com/office/powerpoint/2010/main" val="2263920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split and why? </a:t>
            </a:r>
          </a:p>
        </p:txBody>
      </p:sp>
      <p:sp>
        <p:nvSpPr>
          <p:cNvPr id="4" name="Slide Number Placeholder 3"/>
          <p:cNvSpPr>
            <a:spLocks noGrp="1"/>
          </p:cNvSpPr>
          <p:nvPr>
            <p:ph type="sldNum" sz="quarter" idx="5"/>
          </p:nvPr>
        </p:nvSpPr>
        <p:spPr/>
        <p:txBody>
          <a:bodyPr/>
          <a:lstStyle/>
          <a:p>
            <a:fld id="{99BEF20C-1474-4A2F-AD01-D9E2DE230479}" type="slidenum">
              <a:rPr lang="en-US" smtClean="0"/>
              <a:t>26</a:t>
            </a:fld>
            <a:endParaRPr lang="en-US"/>
          </a:p>
        </p:txBody>
      </p:sp>
    </p:spTree>
    <p:extLst>
      <p:ext uri="{BB962C8B-B14F-4D97-AF65-F5344CB8AC3E}">
        <p14:creationId xmlns:p14="http://schemas.microsoft.com/office/powerpoint/2010/main" val="3044514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feature selection and why for our data</a:t>
            </a:r>
          </a:p>
        </p:txBody>
      </p:sp>
      <p:sp>
        <p:nvSpPr>
          <p:cNvPr id="4" name="Slide Number Placeholder 3"/>
          <p:cNvSpPr>
            <a:spLocks noGrp="1"/>
          </p:cNvSpPr>
          <p:nvPr>
            <p:ph type="sldNum" sz="quarter" idx="5"/>
          </p:nvPr>
        </p:nvSpPr>
        <p:spPr/>
        <p:txBody>
          <a:bodyPr/>
          <a:lstStyle/>
          <a:p>
            <a:fld id="{99BEF20C-1474-4A2F-AD01-D9E2DE230479}" type="slidenum">
              <a:rPr lang="en-US" smtClean="0"/>
              <a:t>27</a:t>
            </a:fld>
            <a:endParaRPr lang="en-US"/>
          </a:p>
        </p:txBody>
      </p:sp>
    </p:spTree>
    <p:extLst>
      <p:ext uri="{BB962C8B-B14F-4D97-AF65-F5344CB8AC3E}">
        <p14:creationId xmlns:p14="http://schemas.microsoft.com/office/powerpoint/2010/main" val="922667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Reduce introduction</a:t>
            </a:r>
          </a:p>
        </p:txBody>
      </p:sp>
      <p:sp>
        <p:nvSpPr>
          <p:cNvPr id="4" name="Slide Number Placeholder 3"/>
          <p:cNvSpPr>
            <a:spLocks noGrp="1"/>
          </p:cNvSpPr>
          <p:nvPr>
            <p:ph type="sldNum" sz="quarter" idx="5"/>
          </p:nvPr>
        </p:nvSpPr>
        <p:spPr/>
        <p:txBody>
          <a:bodyPr/>
          <a:lstStyle/>
          <a:p>
            <a:fld id="{99BEF20C-1474-4A2F-AD01-D9E2DE230479}" type="slidenum">
              <a:rPr lang="en-US" smtClean="0"/>
              <a:t>2</a:t>
            </a:fld>
            <a:endParaRPr lang="en-US"/>
          </a:p>
        </p:txBody>
      </p:sp>
    </p:spTree>
    <p:extLst>
      <p:ext uri="{BB962C8B-B14F-4D97-AF65-F5344CB8AC3E}">
        <p14:creationId xmlns:p14="http://schemas.microsoft.com/office/powerpoint/2010/main" val="2058140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Feature engineering heading</a:t>
            </a:r>
          </a:p>
          <a:p>
            <a:r>
              <a:rPr lang="en-US"/>
              <a:t>What is forward feature selection?</a:t>
            </a:r>
          </a:p>
        </p:txBody>
      </p:sp>
      <p:sp>
        <p:nvSpPr>
          <p:cNvPr id="4" name="Slide Number Placeholder 3"/>
          <p:cNvSpPr>
            <a:spLocks noGrp="1"/>
          </p:cNvSpPr>
          <p:nvPr>
            <p:ph type="sldNum" sz="quarter" idx="5"/>
          </p:nvPr>
        </p:nvSpPr>
        <p:spPr/>
        <p:txBody>
          <a:bodyPr/>
          <a:lstStyle/>
          <a:p>
            <a:fld id="{99BEF20C-1474-4A2F-AD01-D9E2DE230479}" type="slidenum">
              <a:rPr lang="en-US" smtClean="0"/>
              <a:t>28</a:t>
            </a:fld>
            <a:endParaRPr lang="en-US"/>
          </a:p>
        </p:txBody>
      </p:sp>
    </p:spTree>
    <p:extLst>
      <p:ext uri="{BB962C8B-B14F-4D97-AF65-F5344CB8AC3E}">
        <p14:creationId xmlns:p14="http://schemas.microsoft.com/office/powerpoint/2010/main" val="1181082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9BEF20C-1474-4A2F-AD01-D9E2DE230479}" type="slidenum">
              <a:rPr lang="en-US" smtClean="0"/>
              <a:t>30</a:t>
            </a:fld>
            <a:endParaRPr lang="en-US"/>
          </a:p>
        </p:txBody>
      </p:sp>
    </p:spTree>
    <p:extLst>
      <p:ext uri="{BB962C8B-B14F-4D97-AF65-F5344CB8AC3E}">
        <p14:creationId xmlns:p14="http://schemas.microsoft.com/office/powerpoint/2010/main" val="942310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Give a short introduction of the model</a:t>
            </a:r>
          </a:p>
        </p:txBody>
      </p:sp>
      <p:sp>
        <p:nvSpPr>
          <p:cNvPr id="4" name="Slide Number Placeholder 3"/>
          <p:cNvSpPr>
            <a:spLocks noGrp="1"/>
          </p:cNvSpPr>
          <p:nvPr>
            <p:ph type="sldNum" sz="quarter" idx="5"/>
          </p:nvPr>
        </p:nvSpPr>
        <p:spPr/>
        <p:txBody>
          <a:bodyPr/>
          <a:lstStyle/>
          <a:p>
            <a:fld id="{99BEF20C-1474-4A2F-AD01-D9E2DE230479}" type="slidenum">
              <a:rPr lang="en-US" smtClean="0"/>
              <a:t>31</a:t>
            </a:fld>
            <a:endParaRPr lang="en-US"/>
          </a:p>
        </p:txBody>
      </p:sp>
    </p:spTree>
    <p:extLst>
      <p:ext uri="{BB962C8B-B14F-4D97-AF65-F5344CB8AC3E}">
        <p14:creationId xmlns:p14="http://schemas.microsoft.com/office/powerpoint/2010/main" val="2430917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BEF20C-1474-4A2F-AD01-D9E2DE230479}" type="slidenum">
              <a:rPr lang="en-US" smtClean="0"/>
              <a:t>32</a:t>
            </a:fld>
            <a:endParaRPr lang="en-US"/>
          </a:p>
        </p:txBody>
      </p:sp>
    </p:spTree>
    <p:extLst>
      <p:ext uri="{BB962C8B-B14F-4D97-AF65-F5344CB8AC3E}">
        <p14:creationId xmlns:p14="http://schemas.microsoft.com/office/powerpoint/2010/main" val="2076600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line of explanation</a:t>
            </a:r>
          </a:p>
        </p:txBody>
      </p:sp>
      <p:sp>
        <p:nvSpPr>
          <p:cNvPr id="4" name="Slide Number Placeholder 3"/>
          <p:cNvSpPr>
            <a:spLocks noGrp="1"/>
          </p:cNvSpPr>
          <p:nvPr>
            <p:ph type="sldNum" sz="quarter" idx="5"/>
          </p:nvPr>
        </p:nvSpPr>
        <p:spPr/>
        <p:txBody>
          <a:bodyPr/>
          <a:lstStyle/>
          <a:p>
            <a:fld id="{99BEF20C-1474-4A2F-AD01-D9E2DE230479}" type="slidenum">
              <a:rPr lang="en-US" smtClean="0"/>
              <a:t>33</a:t>
            </a:fld>
            <a:endParaRPr lang="en-US"/>
          </a:p>
        </p:txBody>
      </p:sp>
    </p:spTree>
    <p:extLst>
      <p:ext uri="{BB962C8B-B14F-4D97-AF65-F5344CB8AC3E}">
        <p14:creationId xmlns:p14="http://schemas.microsoft.com/office/powerpoint/2010/main" val="3890656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BEF20C-1474-4A2F-AD01-D9E2DE230479}" type="slidenum">
              <a:rPr lang="en-US" smtClean="0"/>
              <a:t>35</a:t>
            </a:fld>
            <a:endParaRPr lang="en-US"/>
          </a:p>
        </p:txBody>
      </p:sp>
    </p:spTree>
    <p:extLst>
      <p:ext uri="{BB962C8B-B14F-4D97-AF65-F5344CB8AC3E}">
        <p14:creationId xmlns:p14="http://schemas.microsoft.com/office/powerpoint/2010/main" val="265842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inference</a:t>
            </a:r>
          </a:p>
        </p:txBody>
      </p:sp>
      <p:sp>
        <p:nvSpPr>
          <p:cNvPr id="4" name="Slide Number Placeholder 3"/>
          <p:cNvSpPr>
            <a:spLocks noGrp="1"/>
          </p:cNvSpPr>
          <p:nvPr>
            <p:ph type="sldNum" sz="quarter" idx="5"/>
          </p:nvPr>
        </p:nvSpPr>
        <p:spPr/>
        <p:txBody>
          <a:bodyPr/>
          <a:lstStyle/>
          <a:p>
            <a:fld id="{99BEF20C-1474-4A2F-AD01-D9E2DE230479}" type="slidenum">
              <a:rPr lang="en-US" smtClean="0"/>
              <a:t>36</a:t>
            </a:fld>
            <a:endParaRPr lang="en-US"/>
          </a:p>
        </p:txBody>
      </p:sp>
    </p:spTree>
    <p:extLst>
      <p:ext uri="{BB962C8B-B14F-4D97-AF65-F5344CB8AC3E}">
        <p14:creationId xmlns:p14="http://schemas.microsoft.com/office/powerpoint/2010/main" val="2137075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BEF20C-1474-4A2F-AD01-D9E2DE230479}" type="slidenum">
              <a:rPr lang="en-US" smtClean="0"/>
              <a:t>38</a:t>
            </a:fld>
            <a:endParaRPr lang="en-US"/>
          </a:p>
        </p:txBody>
      </p:sp>
    </p:spTree>
    <p:extLst>
      <p:ext uri="{BB962C8B-B14F-4D97-AF65-F5344CB8AC3E}">
        <p14:creationId xmlns:p14="http://schemas.microsoft.com/office/powerpoint/2010/main" val="81391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inference</a:t>
            </a:r>
          </a:p>
        </p:txBody>
      </p:sp>
      <p:sp>
        <p:nvSpPr>
          <p:cNvPr id="4" name="Slide Number Placeholder 3"/>
          <p:cNvSpPr>
            <a:spLocks noGrp="1"/>
          </p:cNvSpPr>
          <p:nvPr>
            <p:ph type="sldNum" sz="quarter" idx="5"/>
          </p:nvPr>
        </p:nvSpPr>
        <p:spPr/>
        <p:txBody>
          <a:bodyPr/>
          <a:lstStyle/>
          <a:p>
            <a:fld id="{99BEF20C-1474-4A2F-AD01-D9E2DE230479}" type="slidenum">
              <a:rPr lang="en-US" smtClean="0"/>
              <a:t>39</a:t>
            </a:fld>
            <a:endParaRPr lang="en-US"/>
          </a:p>
        </p:txBody>
      </p:sp>
    </p:spTree>
    <p:extLst>
      <p:ext uri="{BB962C8B-B14F-4D97-AF65-F5344CB8AC3E}">
        <p14:creationId xmlns:p14="http://schemas.microsoft.com/office/powerpoint/2010/main" val="2687065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GREAT!</a:t>
            </a:r>
          </a:p>
        </p:txBody>
      </p:sp>
      <p:sp>
        <p:nvSpPr>
          <p:cNvPr id="4" name="Slide Number Placeholder 3"/>
          <p:cNvSpPr>
            <a:spLocks noGrp="1"/>
          </p:cNvSpPr>
          <p:nvPr>
            <p:ph type="sldNum" sz="quarter" idx="5"/>
          </p:nvPr>
        </p:nvSpPr>
        <p:spPr/>
        <p:txBody>
          <a:bodyPr/>
          <a:lstStyle/>
          <a:p>
            <a:fld id="{99BEF20C-1474-4A2F-AD01-D9E2DE230479}" type="slidenum">
              <a:rPr lang="en-US" smtClean="0"/>
              <a:t>40</a:t>
            </a:fld>
            <a:endParaRPr lang="en-US"/>
          </a:p>
        </p:txBody>
      </p:sp>
    </p:spTree>
    <p:extLst>
      <p:ext uri="{BB962C8B-B14F-4D97-AF65-F5344CB8AC3E}">
        <p14:creationId xmlns:p14="http://schemas.microsoft.com/office/powerpoint/2010/main" val="1728513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Fix the numbering </a:t>
            </a:r>
          </a:p>
        </p:txBody>
      </p:sp>
      <p:sp>
        <p:nvSpPr>
          <p:cNvPr id="4" name="Slide Number Placeholder 3"/>
          <p:cNvSpPr>
            <a:spLocks noGrp="1"/>
          </p:cNvSpPr>
          <p:nvPr>
            <p:ph type="sldNum" sz="quarter" idx="5"/>
          </p:nvPr>
        </p:nvSpPr>
        <p:spPr/>
        <p:txBody>
          <a:bodyPr/>
          <a:lstStyle/>
          <a:p>
            <a:fld id="{99BEF20C-1474-4A2F-AD01-D9E2DE230479}" type="slidenum">
              <a:rPr lang="en-US" smtClean="0"/>
              <a:t>4</a:t>
            </a:fld>
            <a:endParaRPr lang="en-US"/>
          </a:p>
        </p:txBody>
      </p:sp>
    </p:spTree>
    <p:extLst>
      <p:ext uri="{BB962C8B-B14F-4D97-AF65-F5344CB8AC3E}">
        <p14:creationId xmlns:p14="http://schemas.microsoft.com/office/powerpoint/2010/main" val="434801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BEF20C-1474-4A2F-AD01-D9E2DE230479}" type="slidenum">
              <a:rPr lang="en-US" smtClean="0"/>
              <a:t>47</a:t>
            </a:fld>
            <a:endParaRPr lang="en-US"/>
          </a:p>
        </p:txBody>
      </p:sp>
    </p:spTree>
    <p:extLst>
      <p:ext uri="{BB962C8B-B14F-4D97-AF65-F5344CB8AC3E}">
        <p14:creationId xmlns:p14="http://schemas.microsoft.com/office/powerpoint/2010/main" val="342233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Bullet Point the variables </a:t>
            </a:r>
          </a:p>
        </p:txBody>
      </p:sp>
      <p:sp>
        <p:nvSpPr>
          <p:cNvPr id="4" name="Slide Number Placeholder 3"/>
          <p:cNvSpPr>
            <a:spLocks noGrp="1"/>
          </p:cNvSpPr>
          <p:nvPr>
            <p:ph type="sldNum" sz="quarter" idx="5"/>
          </p:nvPr>
        </p:nvSpPr>
        <p:spPr/>
        <p:txBody>
          <a:bodyPr/>
          <a:lstStyle/>
          <a:p>
            <a:fld id="{99BEF20C-1474-4A2F-AD01-D9E2DE230479}" type="slidenum">
              <a:rPr lang="en-US" smtClean="0"/>
              <a:t>6</a:t>
            </a:fld>
            <a:endParaRPr lang="en-US"/>
          </a:p>
        </p:txBody>
      </p:sp>
    </p:spTree>
    <p:extLst>
      <p:ext uri="{BB962C8B-B14F-4D97-AF65-F5344CB8AC3E}">
        <p14:creationId xmlns:p14="http://schemas.microsoft.com/office/powerpoint/2010/main" val="4015247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None column has </a:t>
            </a:r>
            <a:r>
              <a:rPr lang="en-US" err="1"/>
              <a:t>na</a:t>
            </a:r>
            <a:r>
              <a:rPr lang="en-US"/>
              <a:t> </a:t>
            </a:r>
          </a:p>
        </p:txBody>
      </p:sp>
      <p:sp>
        <p:nvSpPr>
          <p:cNvPr id="4" name="Slide Number Placeholder 3"/>
          <p:cNvSpPr>
            <a:spLocks noGrp="1"/>
          </p:cNvSpPr>
          <p:nvPr>
            <p:ph type="sldNum" sz="quarter" idx="5"/>
          </p:nvPr>
        </p:nvSpPr>
        <p:spPr/>
        <p:txBody>
          <a:bodyPr/>
          <a:lstStyle/>
          <a:p>
            <a:fld id="{99BEF20C-1474-4A2F-AD01-D9E2DE230479}" type="slidenum">
              <a:rPr lang="en-US" smtClean="0"/>
              <a:t>10</a:t>
            </a:fld>
            <a:endParaRPr lang="en-US"/>
          </a:p>
        </p:txBody>
      </p:sp>
    </p:spTree>
    <p:extLst>
      <p:ext uri="{BB962C8B-B14F-4D97-AF65-F5344CB8AC3E}">
        <p14:creationId xmlns:p14="http://schemas.microsoft.com/office/powerpoint/2010/main" val="3489803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Summary of the pie charts </a:t>
            </a:r>
          </a:p>
        </p:txBody>
      </p:sp>
      <p:sp>
        <p:nvSpPr>
          <p:cNvPr id="4" name="Slide Number Placeholder 3"/>
          <p:cNvSpPr>
            <a:spLocks noGrp="1"/>
          </p:cNvSpPr>
          <p:nvPr>
            <p:ph type="sldNum" sz="quarter" idx="5"/>
          </p:nvPr>
        </p:nvSpPr>
        <p:spPr/>
        <p:txBody>
          <a:bodyPr/>
          <a:lstStyle/>
          <a:p>
            <a:fld id="{99BEF20C-1474-4A2F-AD01-D9E2DE230479}" type="slidenum">
              <a:rPr lang="en-US" smtClean="0"/>
              <a:t>11</a:t>
            </a:fld>
            <a:endParaRPr lang="en-US"/>
          </a:p>
        </p:txBody>
      </p:sp>
    </p:spTree>
    <p:extLst>
      <p:ext uri="{BB962C8B-B14F-4D97-AF65-F5344CB8AC3E}">
        <p14:creationId xmlns:p14="http://schemas.microsoft.com/office/powerpoint/2010/main" val="1500137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inference</a:t>
            </a:r>
          </a:p>
        </p:txBody>
      </p:sp>
      <p:sp>
        <p:nvSpPr>
          <p:cNvPr id="4" name="Slide Number Placeholder 3"/>
          <p:cNvSpPr>
            <a:spLocks noGrp="1"/>
          </p:cNvSpPr>
          <p:nvPr>
            <p:ph type="sldNum" sz="quarter" idx="5"/>
          </p:nvPr>
        </p:nvSpPr>
        <p:spPr/>
        <p:txBody>
          <a:bodyPr/>
          <a:lstStyle/>
          <a:p>
            <a:fld id="{99BEF20C-1474-4A2F-AD01-D9E2DE230479}" type="slidenum">
              <a:rPr lang="en-US" smtClean="0"/>
              <a:t>12</a:t>
            </a:fld>
            <a:endParaRPr lang="en-US"/>
          </a:p>
        </p:txBody>
      </p:sp>
    </p:spTree>
    <p:extLst>
      <p:ext uri="{BB962C8B-B14F-4D97-AF65-F5344CB8AC3E}">
        <p14:creationId xmlns:p14="http://schemas.microsoft.com/office/powerpoint/2010/main" val="1673186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inferences</a:t>
            </a:r>
          </a:p>
        </p:txBody>
      </p:sp>
      <p:sp>
        <p:nvSpPr>
          <p:cNvPr id="4" name="Slide Number Placeholder 3"/>
          <p:cNvSpPr>
            <a:spLocks noGrp="1"/>
          </p:cNvSpPr>
          <p:nvPr>
            <p:ph type="sldNum" sz="quarter" idx="5"/>
          </p:nvPr>
        </p:nvSpPr>
        <p:spPr/>
        <p:txBody>
          <a:bodyPr/>
          <a:lstStyle/>
          <a:p>
            <a:fld id="{99BEF20C-1474-4A2F-AD01-D9E2DE230479}" type="slidenum">
              <a:rPr lang="en-US" smtClean="0"/>
              <a:t>13</a:t>
            </a:fld>
            <a:endParaRPr lang="en-US"/>
          </a:p>
        </p:txBody>
      </p:sp>
    </p:spTree>
    <p:extLst>
      <p:ext uri="{BB962C8B-B14F-4D97-AF65-F5344CB8AC3E}">
        <p14:creationId xmlns:p14="http://schemas.microsoft.com/office/powerpoint/2010/main" val="2178168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the normal in appendix – Outliers for the 3 </a:t>
            </a:r>
          </a:p>
        </p:txBody>
      </p:sp>
      <p:sp>
        <p:nvSpPr>
          <p:cNvPr id="4" name="Slide Number Placeholder 3"/>
          <p:cNvSpPr>
            <a:spLocks noGrp="1"/>
          </p:cNvSpPr>
          <p:nvPr>
            <p:ph type="sldNum" sz="quarter" idx="5"/>
          </p:nvPr>
        </p:nvSpPr>
        <p:spPr/>
        <p:txBody>
          <a:bodyPr/>
          <a:lstStyle/>
          <a:p>
            <a:fld id="{99BEF20C-1474-4A2F-AD01-D9E2DE230479}" type="slidenum">
              <a:rPr lang="en-US" smtClean="0"/>
              <a:t>14</a:t>
            </a:fld>
            <a:endParaRPr lang="en-US"/>
          </a:p>
        </p:txBody>
      </p:sp>
    </p:spTree>
    <p:extLst>
      <p:ext uri="{BB962C8B-B14F-4D97-AF65-F5344CB8AC3E}">
        <p14:creationId xmlns:p14="http://schemas.microsoft.com/office/powerpoint/2010/main" val="2501550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CBA9-853D-A9AD-2E8B-595AA6D860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146C2C-67F5-4FFC-A0F8-1E303651D6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B896FC-9274-D702-39A6-0BBB097D0261}"/>
              </a:ext>
            </a:extLst>
          </p:cNvPr>
          <p:cNvSpPr>
            <a:spLocks noGrp="1"/>
          </p:cNvSpPr>
          <p:nvPr>
            <p:ph type="dt" sz="half" idx="10"/>
          </p:nvPr>
        </p:nvSpPr>
        <p:spPr/>
        <p:txBody>
          <a:bodyPr/>
          <a:lstStyle/>
          <a:p>
            <a:fld id="{E29888BA-8F40-4559-ADA7-7B2519F56AB7}" type="datetimeFigureOut">
              <a:rPr lang="en-US" smtClean="0"/>
              <a:t>5/8/2025</a:t>
            </a:fld>
            <a:endParaRPr lang="en-US"/>
          </a:p>
        </p:txBody>
      </p:sp>
      <p:sp>
        <p:nvSpPr>
          <p:cNvPr id="5" name="Footer Placeholder 4">
            <a:extLst>
              <a:ext uri="{FF2B5EF4-FFF2-40B4-BE49-F238E27FC236}">
                <a16:creationId xmlns:a16="http://schemas.microsoft.com/office/drawing/2014/main" id="{ACA85027-896F-C000-831F-C3F75B3EC2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F2177-D707-67E5-04D9-0AC0AC9086A0}"/>
              </a:ext>
            </a:extLst>
          </p:cNvPr>
          <p:cNvSpPr>
            <a:spLocks noGrp="1"/>
          </p:cNvSpPr>
          <p:nvPr>
            <p:ph type="sldNum" sz="quarter" idx="12"/>
          </p:nvPr>
        </p:nvSpPr>
        <p:spPr/>
        <p:txBody>
          <a:bodyPr/>
          <a:lstStyle/>
          <a:p>
            <a:fld id="{BE77CE8D-F818-426E-B236-368691E2C325}" type="slidenum">
              <a:rPr lang="en-US" smtClean="0"/>
              <a:t>‹#›</a:t>
            </a:fld>
            <a:endParaRPr lang="en-US"/>
          </a:p>
        </p:txBody>
      </p:sp>
    </p:spTree>
    <p:extLst>
      <p:ext uri="{BB962C8B-B14F-4D97-AF65-F5344CB8AC3E}">
        <p14:creationId xmlns:p14="http://schemas.microsoft.com/office/powerpoint/2010/main" val="416388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5095-917E-8CD6-62BF-2E675A7278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37B01D-5555-DE93-C2A2-73E8C96D66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33957-9D28-4766-DDE5-9D00C5147458}"/>
              </a:ext>
            </a:extLst>
          </p:cNvPr>
          <p:cNvSpPr>
            <a:spLocks noGrp="1"/>
          </p:cNvSpPr>
          <p:nvPr>
            <p:ph type="dt" sz="half" idx="10"/>
          </p:nvPr>
        </p:nvSpPr>
        <p:spPr/>
        <p:txBody>
          <a:bodyPr/>
          <a:lstStyle/>
          <a:p>
            <a:fld id="{E29888BA-8F40-4559-ADA7-7B2519F56AB7}" type="datetimeFigureOut">
              <a:rPr lang="en-US" smtClean="0"/>
              <a:t>5/8/2025</a:t>
            </a:fld>
            <a:endParaRPr lang="en-US"/>
          </a:p>
        </p:txBody>
      </p:sp>
      <p:sp>
        <p:nvSpPr>
          <p:cNvPr id="5" name="Footer Placeholder 4">
            <a:extLst>
              <a:ext uri="{FF2B5EF4-FFF2-40B4-BE49-F238E27FC236}">
                <a16:creationId xmlns:a16="http://schemas.microsoft.com/office/drawing/2014/main" id="{940C3422-3CF9-0B3A-7DE2-EEB56745BD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88C0C-3653-3099-6E49-879FF4E1AE58}"/>
              </a:ext>
            </a:extLst>
          </p:cNvPr>
          <p:cNvSpPr>
            <a:spLocks noGrp="1"/>
          </p:cNvSpPr>
          <p:nvPr>
            <p:ph type="sldNum" sz="quarter" idx="12"/>
          </p:nvPr>
        </p:nvSpPr>
        <p:spPr/>
        <p:txBody>
          <a:bodyPr/>
          <a:lstStyle/>
          <a:p>
            <a:fld id="{BE77CE8D-F818-426E-B236-368691E2C325}" type="slidenum">
              <a:rPr lang="en-US" smtClean="0"/>
              <a:t>‹#›</a:t>
            </a:fld>
            <a:endParaRPr lang="en-US"/>
          </a:p>
        </p:txBody>
      </p:sp>
    </p:spTree>
    <p:extLst>
      <p:ext uri="{BB962C8B-B14F-4D97-AF65-F5344CB8AC3E}">
        <p14:creationId xmlns:p14="http://schemas.microsoft.com/office/powerpoint/2010/main" val="4073523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5D67A7-604A-65A0-6FB1-8738415786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0464F4-0657-0F5D-6488-7DF184D73A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926EB2-3D8C-BA3D-F88C-C8C3B81FECF0}"/>
              </a:ext>
            </a:extLst>
          </p:cNvPr>
          <p:cNvSpPr>
            <a:spLocks noGrp="1"/>
          </p:cNvSpPr>
          <p:nvPr>
            <p:ph type="dt" sz="half" idx="10"/>
          </p:nvPr>
        </p:nvSpPr>
        <p:spPr/>
        <p:txBody>
          <a:bodyPr/>
          <a:lstStyle/>
          <a:p>
            <a:fld id="{E29888BA-8F40-4559-ADA7-7B2519F56AB7}" type="datetimeFigureOut">
              <a:rPr lang="en-US" smtClean="0"/>
              <a:t>5/8/2025</a:t>
            </a:fld>
            <a:endParaRPr lang="en-US"/>
          </a:p>
        </p:txBody>
      </p:sp>
      <p:sp>
        <p:nvSpPr>
          <p:cNvPr id="5" name="Footer Placeholder 4">
            <a:extLst>
              <a:ext uri="{FF2B5EF4-FFF2-40B4-BE49-F238E27FC236}">
                <a16:creationId xmlns:a16="http://schemas.microsoft.com/office/drawing/2014/main" id="{5778036D-1296-ABA8-2A62-76BA3CAAF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7B213-7D13-623C-252E-4B8E30A59C4C}"/>
              </a:ext>
            </a:extLst>
          </p:cNvPr>
          <p:cNvSpPr>
            <a:spLocks noGrp="1"/>
          </p:cNvSpPr>
          <p:nvPr>
            <p:ph type="sldNum" sz="quarter" idx="12"/>
          </p:nvPr>
        </p:nvSpPr>
        <p:spPr/>
        <p:txBody>
          <a:bodyPr/>
          <a:lstStyle/>
          <a:p>
            <a:fld id="{BE77CE8D-F818-426E-B236-368691E2C325}" type="slidenum">
              <a:rPr lang="en-US" smtClean="0"/>
              <a:t>‹#›</a:t>
            </a:fld>
            <a:endParaRPr lang="en-US"/>
          </a:p>
        </p:txBody>
      </p:sp>
    </p:spTree>
    <p:extLst>
      <p:ext uri="{BB962C8B-B14F-4D97-AF65-F5344CB8AC3E}">
        <p14:creationId xmlns:p14="http://schemas.microsoft.com/office/powerpoint/2010/main" val="3823497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B5DFE-78FD-E4F1-348E-69DC254C6E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92A6D5-AC27-6CDA-6AF6-99DABDFF08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B5D87E-B6E6-6461-465C-881794507367}"/>
              </a:ext>
            </a:extLst>
          </p:cNvPr>
          <p:cNvSpPr>
            <a:spLocks noGrp="1"/>
          </p:cNvSpPr>
          <p:nvPr>
            <p:ph type="dt" sz="half" idx="10"/>
          </p:nvPr>
        </p:nvSpPr>
        <p:spPr/>
        <p:txBody>
          <a:bodyPr/>
          <a:lstStyle/>
          <a:p>
            <a:fld id="{E29888BA-8F40-4559-ADA7-7B2519F56AB7}" type="datetimeFigureOut">
              <a:rPr lang="en-US" smtClean="0"/>
              <a:t>5/8/2025</a:t>
            </a:fld>
            <a:endParaRPr lang="en-US"/>
          </a:p>
        </p:txBody>
      </p:sp>
      <p:sp>
        <p:nvSpPr>
          <p:cNvPr id="5" name="Footer Placeholder 4">
            <a:extLst>
              <a:ext uri="{FF2B5EF4-FFF2-40B4-BE49-F238E27FC236}">
                <a16:creationId xmlns:a16="http://schemas.microsoft.com/office/drawing/2014/main" id="{B5A09BD4-2F94-860B-91C1-DC4B8A7D87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B9CAB-EA37-9D71-6422-C59446A29C2C}"/>
              </a:ext>
            </a:extLst>
          </p:cNvPr>
          <p:cNvSpPr>
            <a:spLocks noGrp="1"/>
          </p:cNvSpPr>
          <p:nvPr>
            <p:ph type="sldNum" sz="quarter" idx="12"/>
          </p:nvPr>
        </p:nvSpPr>
        <p:spPr/>
        <p:txBody>
          <a:bodyPr/>
          <a:lstStyle/>
          <a:p>
            <a:fld id="{BE77CE8D-F818-426E-B236-368691E2C325}" type="slidenum">
              <a:rPr lang="en-US" smtClean="0"/>
              <a:t>‹#›</a:t>
            </a:fld>
            <a:endParaRPr lang="en-US"/>
          </a:p>
        </p:txBody>
      </p:sp>
    </p:spTree>
    <p:extLst>
      <p:ext uri="{BB962C8B-B14F-4D97-AF65-F5344CB8AC3E}">
        <p14:creationId xmlns:p14="http://schemas.microsoft.com/office/powerpoint/2010/main" val="950352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58FC-6E2E-4F9F-BE23-A77786AA02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C2C5AE-1053-1353-E4A5-A86645842D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23441D-0F0D-987A-2FEB-30BB3054E63F}"/>
              </a:ext>
            </a:extLst>
          </p:cNvPr>
          <p:cNvSpPr>
            <a:spLocks noGrp="1"/>
          </p:cNvSpPr>
          <p:nvPr>
            <p:ph type="dt" sz="half" idx="10"/>
          </p:nvPr>
        </p:nvSpPr>
        <p:spPr/>
        <p:txBody>
          <a:bodyPr/>
          <a:lstStyle/>
          <a:p>
            <a:fld id="{E29888BA-8F40-4559-ADA7-7B2519F56AB7}" type="datetimeFigureOut">
              <a:rPr lang="en-US" smtClean="0"/>
              <a:t>5/8/2025</a:t>
            </a:fld>
            <a:endParaRPr lang="en-US"/>
          </a:p>
        </p:txBody>
      </p:sp>
      <p:sp>
        <p:nvSpPr>
          <p:cNvPr id="5" name="Footer Placeholder 4">
            <a:extLst>
              <a:ext uri="{FF2B5EF4-FFF2-40B4-BE49-F238E27FC236}">
                <a16:creationId xmlns:a16="http://schemas.microsoft.com/office/drawing/2014/main" id="{F1A8786C-5B44-947C-BBDD-1D6FB9939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841C6-6C29-F73C-B57D-62516BBFE5D4}"/>
              </a:ext>
            </a:extLst>
          </p:cNvPr>
          <p:cNvSpPr>
            <a:spLocks noGrp="1"/>
          </p:cNvSpPr>
          <p:nvPr>
            <p:ph type="sldNum" sz="quarter" idx="12"/>
          </p:nvPr>
        </p:nvSpPr>
        <p:spPr/>
        <p:txBody>
          <a:bodyPr/>
          <a:lstStyle/>
          <a:p>
            <a:fld id="{BE77CE8D-F818-426E-B236-368691E2C325}" type="slidenum">
              <a:rPr lang="en-US" smtClean="0"/>
              <a:t>‹#›</a:t>
            </a:fld>
            <a:endParaRPr lang="en-US"/>
          </a:p>
        </p:txBody>
      </p:sp>
    </p:spTree>
    <p:extLst>
      <p:ext uri="{BB962C8B-B14F-4D97-AF65-F5344CB8AC3E}">
        <p14:creationId xmlns:p14="http://schemas.microsoft.com/office/powerpoint/2010/main" val="3854554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74A4-2BA2-4582-BE03-6835375620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1B2D8-5288-8ADC-4806-63FEEA9D55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74F595-5569-CF0B-D114-AC2AD5C5DD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F0F694-3121-649A-05EA-C7670F853C67}"/>
              </a:ext>
            </a:extLst>
          </p:cNvPr>
          <p:cNvSpPr>
            <a:spLocks noGrp="1"/>
          </p:cNvSpPr>
          <p:nvPr>
            <p:ph type="dt" sz="half" idx="10"/>
          </p:nvPr>
        </p:nvSpPr>
        <p:spPr/>
        <p:txBody>
          <a:bodyPr/>
          <a:lstStyle/>
          <a:p>
            <a:fld id="{E29888BA-8F40-4559-ADA7-7B2519F56AB7}" type="datetimeFigureOut">
              <a:rPr lang="en-US" smtClean="0"/>
              <a:t>5/8/2025</a:t>
            </a:fld>
            <a:endParaRPr lang="en-US"/>
          </a:p>
        </p:txBody>
      </p:sp>
      <p:sp>
        <p:nvSpPr>
          <p:cNvPr id="6" name="Footer Placeholder 5">
            <a:extLst>
              <a:ext uri="{FF2B5EF4-FFF2-40B4-BE49-F238E27FC236}">
                <a16:creationId xmlns:a16="http://schemas.microsoft.com/office/drawing/2014/main" id="{42B67C68-45BF-78CA-413F-BC0141EDA3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797A06-B366-1736-605B-21DC4C7B65BD}"/>
              </a:ext>
            </a:extLst>
          </p:cNvPr>
          <p:cNvSpPr>
            <a:spLocks noGrp="1"/>
          </p:cNvSpPr>
          <p:nvPr>
            <p:ph type="sldNum" sz="quarter" idx="12"/>
          </p:nvPr>
        </p:nvSpPr>
        <p:spPr/>
        <p:txBody>
          <a:bodyPr/>
          <a:lstStyle/>
          <a:p>
            <a:fld id="{BE77CE8D-F818-426E-B236-368691E2C325}" type="slidenum">
              <a:rPr lang="en-US" smtClean="0"/>
              <a:t>‹#›</a:t>
            </a:fld>
            <a:endParaRPr lang="en-US"/>
          </a:p>
        </p:txBody>
      </p:sp>
    </p:spTree>
    <p:extLst>
      <p:ext uri="{BB962C8B-B14F-4D97-AF65-F5344CB8AC3E}">
        <p14:creationId xmlns:p14="http://schemas.microsoft.com/office/powerpoint/2010/main" val="195888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A0DC-25E6-E05E-1042-45D475A762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1163A5-3CF2-14AE-BA3D-E879DBD15D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3BC5A-8431-1B6C-4935-A65B9237A9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EEAE71-AF68-484C-816F-4882B26770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F7D52-E87B-66B8-CC9E-E8144C94D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48FD7E-09D5-F545-5DB0-9CF5651F68AA}"/>
              </a:ext>
            </a:extLst>
          </p:cNvPr>
          <p:cNvSpPr>
            <a:spLocks noGrp="1"/>
          </p:cNvSpPr>
          <p:nvPr>
            <p:ph type="dt" sz="half" idx="10"/>
          </p:nvPr>
        </p:nvSpPr>
        <p:spPr/>
        <p:txBody>
          <a:bodyPr/>
          <a:lstStyle/>
          <a:p>
            <a:fld id="{E29888BA-8F40-4559-ADA7-7B2519F56AB7}" type="datetimeFigureOut">
              <a:rPr lang="en-US" smtClean="0"/>
              <a:t>5/8/2025</a:t>
            </a:fld>
            <a:endParaRPr lang="en-US"/>
          </a:p>
        </p:txBody>
      </p:sp>
      <p:sp>
        <p:nvSpPr>
          <p:cNvPr id="8" name="Footer Placeholder 7">
            <a:extLst>
              <a:ext uri="{FF2B5EF4-FFF2-40B4-BE49-F238E27FC236}">
                <a16:creationId xmlns:a16="http://schemas.microsoft.com/office/drawing/2014/main" id="{BB7A5B81-F54A-48C4-12AB-B9C7F7F89C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695FEB-84CF-970E-21CD-7AAFD2AD4D73}"/>
              </a:ext>
            </a:extLst>
          </p:cNvPr>
          <p:cNvSpPr>
            <a:spLocks noGrp="1"/>
          </p:cNvSpPr>
          <p:nvPr>
            <p:ph type="sldNum" sz="quarter" idx="12"/>
          </p:nvPr>
        </p:nvSpPr>
        <p:spPr/>
        <p:txBody>
          <a:bodyPr/>
          <a:lstStyle/>
          <a:p>
            <a:fld id="{BE77CE8D-F818-426E-B236-368691E2C325}" type="slidenum">
              <a:rPr lang="en-US" smtClean="0"/>
              <a:t>‹#›</a:t>
            </a:fld>
            <a:endParaRPr lang="en-US"/>
          </a:p>
        </p:txBody>
      </p:sp>
    </p:spTree>
    <p:extLst>
      <p:ext uri="{BB962C8B-B14F-4D97-AF65-F5344CB8AC3E}">
        <p14:creationId xmlns:p14="http://schemas.microsoft.com/office/powerpoint/2010/main" val="85124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7A54-333D-9C22-494B-3AEB1C054B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ADE1FF-BA07-EAEE-6A55-D8264DED75E4}"/>
              </a:ext>
            </a:extLst>
          </p:cNvPr>
          <p:cNvSpPr>
            <a:spLocks noGrp="1"/>
          </p:cNvSpPr>
          <p:nvPr>
            <p:ph type="dt" sz="half" idx="10"/>
          </p:nvPr>
        </p:nvSpPr>
        <p:spPr/>
        <p:txBody>
          <a:bodyPr/>
          <a:lstStyle/>
          <a:p>
            <a:fld id="{E29888BA-8F40-4559-ADA7-7B2519F56AB7}" type="datetimeFigureOut">
              <a:rPr lang="en-US" smtClean="0"/>
              <a:t>5/8/2025</a:t>
            </a:fld>
            <a:endParaRPr lang="en-US"/>
          </a:p>
        </p:txBody>
      </p:sp>
      <p:sp>
        <p:nvSpPr>
          <p:cNvPr id="4" name="Footer Placeholder 3">
            <a:extLst>
              <a:ext uri="{FF2B5EF4-FFF2-40B4-BE49-F238E27FC236}">
                <a16:creationId xmlns:a16="http://schemas.microsoft.com/office/drawing/2014/main" id="{A9B4A991-290F-6CC7-3F36-503AE4EF1A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06635F-F93D-7780-68DC-608E4C617691}"/>
              </a:ext>
            </a:extLst>
          </p:cNvPr>
          <p:cNvSpPr>
            <a:spLocks noGrp="1"/>
          </p:cNvSpPr>
          <p:nvPr>
            <p:ph type="sldNum" sz="quarter" idx="12"/>
          </p:nvPr>
        </p:nvSpPr>
        <p:spPr/>
        <p:txBody>
          <a:bodyPr/>
          <a:lstStyle/>
          <a:p>
            <a:fld id="{BE77CE8D-F818-426E-B236-368691E2C325}" type="slidenum">
              <a:rPr lang="en-US" smtClean="0"/>
              <a:t>‹#›</a:t>
            </a:fld>
            <a:endParaRPr lang="en-US"/>
          </a:p>
        </p:txBody>
      </p:sp>
    </p:spTree>
    <p:extLst>
      <p:ext uri="{BB962C8B-B14F-4D97-AF65-F5344CB8AC3E}">
        <p14:creationId xmlns:p14="http://schemas.microsoft.com/office/powerpoint/2010/main" val="1538376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0DF06C-8F40-2EC9-16A7-2335F174A4EB}"/>
              </a:ext>
            </a:extLst>
          </p:cNvPr>
          <p:cNvSpPr>
            <a:spLocks noGrp="1"/>
          </p:cNvSpPr>
          <p:nvPr>
            <p:ph type="dt" sz="half" idx="10"/>
          </p:nvPr>
        </p:nvSpPr>
        <p:spPr/>
        <p:txBody>
          <a:bodyPr/>
          <a:lstStyle/>
          <a:p>
            <a:fld id="{E29888BA-8F40-4559-ADA7-7B2519F56AB7}" type="datetimeFigureOut">
              <a:rPr lang="en-US" smtClean="0"/>
              <a:t>5/8/2025</a:t>
            </a:fld>
            <a:endParaRPr lang="en-US"/>
          </a:p>
        </p:txBody>
      </p:sp>
      <p:sp>
        <p:nvSpPr>
          <p:cNvPr id="3" name="Footer Placeholder 2">
            <a:extLst>
              <a:ext uri="{FF2B5EF4-FFF2-40B4-BE49-F238E27FC236}">
                <a16:creationId xmlns:a16="http://schemas.microsoft.com/office/drawing/2014/main" id="{2135E7BF-E08E-24F9-172B-6718D610F6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D1B022-B49E-F69D-FF21-315A85635C05}"/>
              </a:ext>
            </a:extLst>
          </p:cNvPr>
          <p:cNvSpPr>
            <a:spLocks noGrp="1"/>
          </p:cNvSpPr>
          <p:nvPr>
            <p:ph type="sldNum" sz="quarter" idx="12"/>
          </p:nvPr>
        </p:nvSpPr>
        <p:spPr/>
        <p:txBody>
          <a:bodyPr/>
          <a:lstStyle/>
          <a:p>
            <a:fld id="{BE77CE8D-F818-426E-B236-368691E2C325}" type="slidenum">
              <a:rPr lang="en-US" smtClean="0"/>
              <a:t>‹#›</a:t>
            </a:fld>
            <a:endParaRPr lang="en-US"/>
          </a:p>
        </p:txBody>
      </p:sp>
    </p:spTree>
    <p:extLst>
      <p:ext uri="{BB962C8B-B14F-4D97-AF65-F5344CB8AC3E}">
        <p14:creationId xmlns:p14="http://schemas.microsoft.com/office/powerpoint/2010/main" val="1347816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A42E-39E7-B9E5-CB19-F54E6BE7B3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C64F01-FF53-9278-5D1C-A9736F698E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AFAA52-014E-A466-CA35-BCBAED9C2B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25C540-0D2E-A8E2-49FC-DE83ADF6901D}"/>
              </a:ext>
            </a:extLst>
          </p:cNvPr>
          <p:cNvSpPr>
            <a:spLocks noGrp="1"/>
          </p:cNvSpPr>
          <p:nvPr>
            <p:ph type="dt" sz="half" idx="10"/>
          </p:nvPr>
        </p:nvSpPr>
        <p:spPr/>
        <p:txBody>
          <a:bodyPr/>
          <a:lstStyle/>
          <a:p>
            <a:fld id="{E29888BA-8F40-4559-ADA7-7B2519F56AB7}" type="datetimeFigureOut">
              <a:rPr lang="en-US" smtClean="0"/>
              <a:t>5/8/2025</a:t>
            </a:fld>
            <a:endParaRPr lang="en-US"/>
          </a:p>
        </p:txBody>
      </p:sp>
      <p:sp>
        <p:nvSpPr>
          <p:cNvPr id="6" name="Footer Placeholder 5">
            <a:extLst>
              <a:ext uri="{FF2B5EF4-FFF2-40B4-BE49-F238E27FC236}">
                <a16:creationId xmlns:a16="http://schemas.microsoft.com/office/drawing/2014/main" id="{AEF4BE01-15A9-702B-3190-1B01CB4F9A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6E14-05AD-5CE5-EB93-C270CF7DF30F}"/>
              </a:ext>
            </a:extLst>
          </p:cNvPr>
          <p:cNvSpPr>
            <a:spLocks noGrp="1"/>
          </p:cNvSpPr>
          <p:nvPr>
            <p:ph type="sldNum" sz="quarter" idx="12"/>
          </p:nvPr>
        </p:nvSpPr>
        <p:spPr/>
        <p:txBody>
          <a:bodyPr/>
          <a:lstStyle/>
          <a:p>
            <a:fld id="{BE77CE8D-F818-426E-B236-368691E2C325}" type="slidenum">
              <a:rPr lang="en-US" smtClean="0"/>
              <a:t>‹#›</a:t>
            </a:fld>
            <a:endParaRPr lang="en-US"/>
          </a:p>
        </p:txBody>
      </p:sp>
    </p:spTree>
    <p:extLst>
      <p:ext uri="{BB962C8B-B14F-4D97-AF65-F5344CB8AC3E}">
        <p14:creationId xmlns:p14="http://schemas.microsoft.com/office/powerpoint/2010/main" val="3677178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ED7C-93D0-C3C0-9C80-7051B20E6C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CAEFAA-8C78-6773-A9B2-0CC34312A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D91CCD-20B7-35C4-D621-3B7330656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BC8C02-70B9-ABA6-D0F0-7299C7E59DEA}"/>
              </a:ext>
            </a:extLst>
          </p:cNvPr>
          <p:cNvSpPr>
            <a:spLocks noGrp="1"/>
          </p:cNvSpPr>
          <p:nvPr>
            <p:ph type="dt" sz="half" idx="10"/>
          </p:nvPr>
        </p:nvSpPr>
        <p:spPr/>
        <p:txBody>
          <a:bodyPr/>
          <a:lstStyle/>
          <a:p>
            <a:fld id="{E29888BA-8F40-4559-ADA7-7B2519F56AB7}" type="datetimeFigureOut">
              <a:rPr lang="en-US" smtClean="0"/>
              <a:t>5/8/2025</a:t>
            </a:fld>
            <a:endParaRPr lang="en-US"/>
          </a:p>
        </p:txBody>
      </p:sp>
      <p:sp>
        <p:nvSpPr>
          <p:cNvPr id="6" name="Footer Placeholder 5">
            <a:extLst>
              <a:ext uri="{FF2B5EF4-FFF2-40B4-BE49-F238E27FC236}">
                <a16:creationId xmlns:a16="http://schemas.microsoft.com/office/drawing/2014/main" id="{CDFF4201-3777-8F43-9FDF-BF61434A9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3280F2-8D2E-274E-2A69-E53684C05BF9}"/>
              </a:ext>
            </a:extLst>
          </p:cNvPr>
          <p:cNvSpPr>
            <a:spLocks noGrp="1"/>
          </p:cNvSpPr>
          <p:nvPr>
            <p:ph type="sldNum" sz="quarter" idx="12"/>
          </p:nvPr>
        </p:nvSpPr>
        <p:spPr/>
        <p:txBody>
          <a:bodyPr/>
          <a:lstStyle/>
          <a:p>
            <a:fld id="{BE77CE8D-F818-426E-B236-368691E2C325}" type="slidenum">
              <a:rPr lang="en-US" smtClean="0"/>
              <a:t>‹#›</a:t>
            </a:fld>
            <a:endParaRPr lang="en-US"/>
          </a:p>
        </p:txBody>
      </p:sp>
    </p:spTree>
    <p:extLst>
      <p:ext uri="{BB962C8B-B14F-4D97-AF65-F5344CB8AC3E}">
        <p14:creationId xmlns:p14="http://schemas.microsoft.com/office/powerpoint/2010/main" val="594417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E1AEA3-C813-23A4-7974-27D1D328FF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F2E1C7-506E-6476-662C-A89DCA073F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0AB63-702D-A199-FDFF-DB833A02EB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888BA-8F40-4559-ADA7-7B2519F56AB7}" type="datetimeFigureOut">
              <a:rPr lang="en-US" smtClean="0"/>
              <a:t>5/8/2025</a:t>
            </a:fld>
            <a:endParaRPr lang="en-US"/>
          </a:p>
        </p:txBody>
      </p:sp>
      <p:sp>
        <p:nvSpPr>
          <p:cNvPr id="5" name="Footer Placeholder 4">
            <a:extLst>
              <a:ext uri="{FF2B5EF4-FFF2-40B4-BE49-F238E27FC236}">
                <a16:creationId xmlns:a16="http://schemas.microsoft.com/office/drawing/2014/main" id="{DF2D42AF-8581-2B85-AD7E-8B899B9BC4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A9E23E-45F4-367D-6B2B-922E48FCCE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7CE8D-F818-426E-B236-368691E2C325}" type="slidenum">
              <a:rPr lang="en-US" smtClean="0"/>
              <a:t>‹#›</a:t>
            </a:fld>
            <a:endParaRPr lang="en-US"/>
          </a:p>
        </p:txBody>
      </p:sp>
    </p:spTree>
    <p:extLst>
      <p:ext uri="{BB962C8B-B14F-4D97-AF65-F5344CB8AC3E}">
        <p14:creationId xmlns:p14="http://schemas.microsoft.com/office/powerpoint/2010/main" val="2054504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mailto:Trivarna@iu.edu"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mailto:Tbs1@iu.edu" TargetMode="External"/><Relationship Id="rId5" Type="http://schemas.openxmlformats.org/officeDocument/2006/relationships/hyperlink" Target="mailto:Kangiris@iu.edu" TargetMode="External"/><Relationship Id="rId4" Type="http://schemas.openxmlformats.org/officeDocument/2006/relationships/hyperlink" Target="mailto:athamada@i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customXml" Target="../ink/ink4.xml"/><Relationship Id="rId3" Type="http://schemas.openxmlformats.org/officeDocument/2006/relationships/image" Target="../media/image35.png"/><Relationship Id="rId7" Type="http://schemas.openxmlformats.org/officeDocument/2006/relationships/customXml" Target="../ink/ink1.xml"/><Relationship Id="rId12"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customXml" Target="../ink/ink3.xml"/><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customXml" Target="../ink/ink2.xml"/><Relationship Id="rId1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customXml" Target="../ink/ink6.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customXml" Target="../ink/ink5.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kaggle.com/datasets/shariful07/student-mental-health"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7.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126.png"/><Relationship Id="rId18" Type="http://schemas.openxmlformats.org/officeDocument/2006/relationships/customXml" Target="../ink/ink12.xml"/><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customXml" Target="../ink/ink9.xml"/><Relationship Id="rId17" Type="http://schemas.openxmlformats.org/officeDocument/2006/relationships/image" Target="../media/image128.png"/><Relationship Id="rId2" Type="http://schemas.openxmlformats.org/officeDocument/2006/relationships/notesSlide" Target="../notesSlides/notesSlide30.xml"/><Relationship Id="rId16"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5.png"/><Relationship Id="rId5" Type="http://schemas.openxmlformats.org/officeDocument/2006/relationships/image" Target="../media/image121.png"/><Relationship Id="rId15" Type="http://schemas.openxmlformats.org/officeDocument/2006/relationships/image" Target="../media/image127.png"/><Relationship Id="rId10" Type="http://schemas.openxmlformats.org/officeDocument/2006/relationships/customXml" Target="../ink/ink8.xml"/><Relationship Id="rId19" Type="http://schemas.openxmlformats.org/officeDocument/2006/relationships/image" Target="../media/image129.png"/><Relationship Id="rId4" Type="http://schemas.openxmlformats.org/officeDocument/2006/relationships/image" Target="../media/image120.png"/><Relationship Id="rId9" Type="http://schemas.openxmlformats.org/officeDocument/2006/relationships/image" Target="../media/image124.png"/><Relationship Id="rId14" Type="http://schemas.openxmlformats.org/officeDocument/2006/relationships/customXml" Target="../ink/ink1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a line going up&#10;&#10;Description automatically generated">
            <a:extLst>
              <a:ext uri="{FF2B5EF4-FFF2-40B4-BE49-F238E27FC236}">
                <a16:creationId xmlns:a16="http://schemas.microsoft.com/office/drawing/2014/main" id="{5322B062-0D0F-56EB-13F9-4E7BD92FB16A}"/>
              </a:ext>
            </a:extLst>
          </p:cNvPr>
          <p:cNvPicPr>
            <a:picLocks noChangeAspect="1"/>
          </p:cNvPicPr>
          <p:nvPr/>
        </p:nvPicPr>
        <p:blipFill rotWithShape="1">
          <a:blip r:embed="rId3"/>
          <a:srcRect t="2548" b="1933"/>
          <a:stretch/>
        </p:blipFill>
        <p:spPr>
          <a:xfrm>
            <a:off x="2522356" y="10"/>
            <a:ext cx="9669642"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135693E-2FAE-649C-1CFC-E16588B2FDE3}"/>
              </a:ext>
            </a:extLst>
          </p:cNvPr>
          <p:cNvSpPr txBox="1"/>
          <p:nvPr/>
        </p:nvSpPr>
        <p:spPr>
          <a:xfrm>
            <a:off x="838200" y="553782"/>
            <a:ext cx="10594155" cy="562318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3600" b="1">
                <a:latin typeface="Times New Roman"/>
                <a:cs typeface="Times New Roman"/>
              </a:rPr>
              <a:t>Predict students' dropout and academic success.</a:t>
            </a:r>
          </a:p>
          <a:p>
            <a:pPr>
              <a:lnSpc>
                <a:spcPct val="90000"/>
              </a:lnSpc>
              <a:spcAft>
                <a:spcPts val="600"/>
              </a:spcAft>
            </a:pPr>
            <a:br>
              <a:rPr lang="en-US" sz="1400"/>
            </a:br>
            <a:r>
              <a:rPr lang="en-US" sz="2400" b="1">
                <a:latin typeface="Times New Roman"/>
                <a:cs typeface="Times New Roman"/>
              </a:rPr>
              <a:t>Group Members:</a:t>
            </a:r>
            <a:r>
              <a:rPr lang="en-US" sz="2400">
                <a:latin typeface="Times New Roman"/>
                <a:cs typeface="Times New Roman"/>
              </a:rPr>
              <a:t>  </a:t>
            </a:r>
            <a:r>
              <a:rPr lang="en-US" sz="2400" noProof="1">
                <a:latin typeface="Times New Roman"/>
                <a:cs typeface="Times New Roman"/>
              </a:rPr>
              <a:t>Abhinanditha</a:t>
            </a:r>
            <a:r>
              <a:rPr lang="en-US" sz="2400">
                <a:latin typeface="Times New Roman"/>
                <a:cs typeface="Times New Roman"/>
              </a:rPr>
              <a:t> </a:t>
            </a:r>
            <a:r>
              <a:rPr lang="en-US" sz="2400" noProof="1">
                <a:latin typeface="Times New Roman"/>
                <a:cs typeface="Times New Roman"/>
              </a:rPr>
              <a:t>Thamada</a:t>
            </a:r>
            <a:r>
              <a:rPr lang="en-US" sz="2400">
                <a:latin typeface="Times New Roman"/>
                <a:cs typeface="Times New Roman"/>
              </a:rPr>
              <a:t>, Kanishka </a:t>
            </a:r>
            <a:r>
              <a:rPr lang="en-US" sz="2400" noProof="1">
                <a:latin typeface="Times New Roman"/>
                <a:cs typeface="Times New Roman"/>
              </a:rPr>
              <a:t>Angirish</a:t>
            </a:r>
            <a:r>
              <a:rPr lang="en-US" sz="2400">
                <a:latin typeface="Times New Roman"/>
                <a:cs typeface="Times New Roman"/>
              </a:rPr>
              <a:t>, Tayler Smith, </a:t>
            </a:r>
            <a:r>
              <a:rPr lang="en-US" sz="2400" noProof="1">
                <a:latin typeface="Times New Roman"/>
                <a:cs typeface="Times New Roman"/>
              </a:rPr>
              <a:t>Trishainah</a:t>
            </a:r>
            <a:r>
              <a:rPr lang="en-US" sz="2400">
                <a:latin typeface="Times New Roman"/>
                <a:cs typeface="Times New Roman"/>
              </a:rPr>
              <a:t> Varnado.</a:t>
            </a:r>
          </a:p>
          <a:p>
            <a:pPr>
              <a:lnSpc>
                <a:spcPct val="90000"/>
              </a:lnSpc>
              <a:spcAft>
                <a:spcPts val="600"/>
              </a:spcAft>
            </a:pPr>
            <a:r>
              <a:rPr lang="en-US" sz="2400" b="1">
                <a:latin typeface="Times New Roman"/>
                <a:cs typeface="Times New Roman"/>
              </a:rPr>
              <a:t>Course:</a:t>
            </a:r>
            <a:r>
              <a:rPr lang="en-US" sz="2400">
                <a:latin typeface="Times New Roman"/>
                <a:cs typeface="Times New Roman"/>
              </a:rPr>
              <a:t> I-501 Introduction to Informatics. </a:t>
            </a:r>
          </a:p>
          <a:p>
            <a:pPr>
              <a:lnSpc>
                <a:spcPct val="90000"/>
              </a:lnSpc>
              <a:spcAft>
                <a:spcPts val="600"/>
              </a:spcAft>
            </a:pPr>
            <a:r>
              <a:rPr lang="en-US" sz="2400" b="1">
                <a:latin typeface="Times New Roman"/>
                <a:cs typeface="Times New Roman"/>
              </a:rPr>
              <a:t>Prof. Zeyana Hamid.</a:t>
            </a:r>
          </a:p>
          <a:p>
            <a:pPr>
              <a:lnSpc>
                <a:spcPct val="90000"/>
              </a:lnSpc>
              <a:spcAft>
                <a:spcPts val="600"/>
              </a:spcAft>
            </a:pPr>
            <a:endParaRPr lang="en-US" sz="2400" b="1">
              <a:latin typeface="Times New Roman"/>
              <a:cs typeface="Times New Roman"/>
            </a:endParaRPr>
          </a:p>
          <a:p>
            <a:pPr>
              <a:lnSpc>
                <a:spcPct val="90000"/>
              </a:lnSpc>
              <a:spcAft>
                <a:spcPts val="600"/>
              </a:spcAft>
            </a:pPr>
            <a:r>
              <a:rPr lang="en-US" sz="2800">
                <a:latin typeface="Times New Roman"/>
                <a:cs typeface="Times New Roman"/>
              </a:rPr>
              <a:t>INDIANA UNIVERSITY PURDUE UNIVERSITY INDIANAPOLIS</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2000">
                <a:latin typeface="Times New Roman"/>
                <a:cs typeface="Times New Roman"/>
                <a:hlinkClick r:id="rId4"/>
              </a:rPr>
              <a:t>athamada@iu.edu</a:t>
            </a:r>
            <a:endParaRPr lang="en-US" sz="2000">
              <a:latin typeface="Times New Roman"/>
              <a:cs typeface="Times New Roman"/>
            </a:endParaRPr>
          </a:p>
          <a:p>
            <a:pPr indent="-228600">
              <a:lnSpc>
                <a:spcPct val="90000"/>
              </a:lnSpc>
              <a:spcAft>
                <a:spcPts val="600"/>
              </a:spcAft>
              <a:buFont typeface="Arial" panose="020B0604020202020204" pitchFamily="34" charset="0"/>
              <a:buChar char="•"/>
            </a:pPr>
            <a:r>
              <a:rPr lang="en-US" sz="2000">
                <a:latin typeface="Times New Roman"/>
                <a:cs typeface="Times New Roman"/>
                <a:hlinkClick r:id="rId5"/>
              </a:rPr>
              <a:t>kangiris@iu.edu</a:t>
            </a:r>
            <a:endParaRPr lang="en-US" sz="2000">
              <a:latin typeface="Times New Roman"/>
              <a:cs typeface="Times New Roman"/>
            </a:endParaRPr>
          </a:p>
          <a:p>
            <a:pPr indent="-228600">
              <a:lnSpc>
                <a:spcPct val="90000"/>
              </a:lnSpc>
              <a:spcAft>
                <a:spcPts val="600"/>
              </a:spcAft>
              <a:buFont typeface="Arial" panose="020B0604020202020204" pitchFamily="34" charset="0"/>
              <a:buChar char="•"/>
            </a:pPr>
            <a:r>
              <a:rPr lang="en-US" sz="2000">
                <a:latin typeface="Times New Roman"/>
                <a:cs typeface="Times New Roman"/>
                <a:hlinkClick r:id="rId6"/>
              </a:rPr>
              <a:t>tbs1@iu.edu</a:t>
            </a:r>
            <a:endParaRPr lang="en-US" sz="2000">
              <a:latin typeface="Times New Roman"/>
              <a:cs typeface="Times New Roman"/>
            </a:endParaRPr>
          </a:p>
          <a:p>
            <a:pPr indent="-228600">
              <a:lnSpc>
                <a:spcPct val="90000"/>
              </a:lnSpc>
              <a:spcAft>
                <a:spcPts val="600"/>
              </a:spcAft>
              <a:buFont typeface="Arial" panose="020B0604020202020204" pitchFamily="34" charset="0"/>
              <a:buChar char="•"/>
            </a:pPr>
            <a:r>
              <a:rPr lang="en-US" sz="2000">
                <a:latin typeface="Times New Roman"/>
                <a:cs typeface="Times New Roman"/>
                <a:hlinkClick r:id="rId7"/>
              </a:rPr>
              <a:t>trivarna@iu.edu</a:t>
            </a:r>
            <a:endParaRPr lang="en-US" sz="2000">
              <a:latin typeface="Times New Roman"/>
              <a:cs typeface="Times New Roman"/>
            </a:endParaRPr>
          </a:p>
          <a:p>
            <a:pPr indent="-228600">
              <a:lnSpc>
                <a:spcPct val="90000"/>
              </a:lnSpc>
              <a:spcAft>
                <a:spcPts val="600"/>
              </a:spcAft>
              <a:buFont typeface="Arial" panose="020B0604020202020204" pitchFamily="34" charset="0"/>
              <a:buChar char="•"/>
            </a:pPr>
            <a:endParaRPr lang="en-US" sz="2000">
              <a:latin typeface="Times New Roman"/>
              <a:cs typeface="Times New Roman"/>
            </a:endParaRP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endParaRPr lang="en-US" sz="1400" b="1"/>
          </a:p>
          <a:p>
            <a:pPr indent="-228600">
              <a:lnSpc>
                <a:spcPct val="90000"/>
              </a:lnSpc>
              <a:spcAft>
                <a:spcPts val="600"/>
              </a:spcAft>
              <a:buFont typeface="Arial" panose="020B0604020202020204" pitchFamily="34" charset="0"/>
              <a:buChar char="•"/>
            </a:pPr>
            <a:endParaRPr lang="en-US" sz="1400" b="1"/>
          </a:p>
        </p:txBody>
      </p:sp>
    </p:spTree>
    <p:extLst>
      <p:ext uri="{BB962C8B-B14F-4D97-AF65-F5344CB8AC3E}">
        <p14:creationId xmlns:p14="http://schemas.microsoft.com/office/powerpoint/2010/main" val="1326388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ECA32DC-A75A-0751-A008-B4F12BAA1249}"/>
              </a:ext>
            </a:extLst>
          </p:cNvPr>
          <p:cNvPicPr>
            <a:picLocks noChangeAspect="1"/>
          </p:cNvPicPr>
          <p:nvPr/>
        </p:nvPicPr>
        <p:blipFill>
          <a:blip r:embed="rId3"/>
          <a:stretch>
            <a:fillRect/>
          </a:stretch>
        </p:blipFill>
        <p:spPr>
          <a:xfrm>
            <a:off x="1781423" y="1360343"/>
            <a:ext cx="3661664" cy="5169408"/>
          </a:xfrm>
          <a:prstGeom prst="rect">
            <a:avLst/>
          </a:prstGeom>
        </p:spPr>
      </p:pic>
      <p:pic>
        <p:nvPicPr>
          <p:cNvPr id="16" name="Picture 15">
            <a:extLst>
              <a:ext uri="{FF2B5EF4-FFF2-40B4-BE49-F238E27FC236}">
                <a16:creationId xmlns:a16="http://schemas.microsoft.com/office/drawing/2014/main" id="{96AAD37A-2A80-62BE-1890-FCA01F65735C}"/>
              </a:ext>
            </a:extLst>
          </p:cNvPr>
          <p:cNvPicPr>
            <a:picLocks noChangeAspect="1"/>
          </p:cNvPicPr>
          <p:nvPr/>
        </p:nvPicPr>
        <p:blipFill>
          <a:blip r:embed="rId4"/>
          <a:stretch>
            <a:fillRect/>
          </a:stretch>
        </p:blipFill>
        <p:spPr>
          <a:xfrm>
            <a:off x="6096000" y="1552797"/>
            <a:ext cx="3605661" cy="5087644"/>
          </a:xfrm>
          <a:prstGeom prst="rect">
            <a:avLst/>
          </a:prstGeom>
        </p:spPr>
      </p:pic>
      <p:pic>
        <p:nvPicPr>
          <p:cNvPr id="18" name="Picture 17">
            <a:extLst>
              <a:ext uri="{FF2B5EF4-FFF2-40B4-BE49-F238E27FC236}">
                <a16:creationId xmlns:a16="http://schemas.microsoft.com/office/drawing/2014/main" id="{B79B7748-ECD5-0C13-24DF-A467C4207B25}"/>
              </a:ext>
            </a:extLst>
          </p:cNvPr>
          <p:cNvPicPr>
            <a:picLocks noChangeAspect="1"/>
          </p:cNvPicPr>
          <p:nvPr/>
        </p:nvPicPr>
        <p:blipFill rotWithShape="1">
          <a:blip r:embed="rId5"/>
          <a:srcRect r="15096"/>
          <a:stretch/>
        </p:blipFill>
        <p:spPr>
          <a:xfrm>
            <a:off x="1959516" y="154741"/>
            <a:ext cx="8844842" cy="1346800"/>
          </a:xfrm>
          <a:prstGeom prst="rect">
            <a:avLst/>
          </a:prstGeom>
        </p:spPr>
      </p:pic>
      <p:sp>
        <p:nvSpPr>
          <p:cNvPr id="2" name="TextBox 1">
            <a:extLst>
              <a:ext uri="{FF2B5EF4-FFF2-40B4-BE49-F238E27FC236}">
                <a16:creationId xmlns:a16="http://schemas.microsoft.com/office/drawing/2014/main" id="{CD6F9DEE-F819-EEEC-D58C-1A6D6366BCCF}"/>
              </a:ext>
            </a:extLst>
          </p:cNvPr>
          <p:cNvSpPr txBox="1"/>
          <p:nvPr/>
        </p:nvSpPr>
        <p:spPr>
          <a:xfrm>
            <a:off x="115239" y="2268220"/>
            <a:ext cx="1975307" cy="707886"/>
          </a:xfrm>
          <a:prstGeom prst="rect">
            <a:avLst/>
          </a:prstGeom>
          <a:noFill/>
        </p:spPr>
        <p:txBody>
          <a:bodyPr wrap="square" rtlCol="0">
            <a:spAutoFit/>
          </a:bodyPr>
          <a:lstStyle/>
          <a:p>
            <a:r>
              <a:rPr lang="en-US" sz="2000" b="1"/>
              <a:t>No Column had missing values </a:t>
            </a:r>
          </a:p>
        </p:txBody>
      </p:sp>
    </p:spTree>
    <p:extLst>
      <p:ext uri="{BB962C8B-B14F-4D97-AF65-F5344CB8AC3E}">
        <p14:creationId xmlns:p14="http://schemas.microsoft.com/office/powerpoint/2010/main" val="330192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F490D39-D387-A155-B726-C36CDAE66F17}"/>
              </a:ext>
            </a:extLst>
          </p:cNvPr>
          <p:cNvSpPr txBox="1"/>
          <p:nvPr/>
        </p:nvSpPr>
        <p:spPr>
          <a:xfrm>
            <a:off x="453206" y="1474930"/>
            <a:ext cx="2643630" cy="1200329"/>
          </a:xfrm>
          <a:prstGeom prst="rect">
            <a:avLst/>
          </a:prstGeom>
          <a:noFill/>
        </p:spPr>
        <p:txBody>
          <a:bodyPr wrap="square" rtlCol="0">
            <a:spAutoFit/>
          </a:bodyPr>
          <a:lstStyle/>
          <a:p>
            <a:r>
              <a:rPr lang="en-US"/>
              <a:t>Categorical variables without many categories were visualized using a pie chart</a:t>
            </a:r>
          </a:p>
        </p:txBody>
      </p:sp>
      <p:sp>
        <p:nvSpPr>
          <p:cNvPr id="8" name="TextBox 7">
            <a:extLst>
              <a:ext uri="{FF2B5EF4-FFF2-40B4-BE49-F238E27FC236}">
                <a16:creationId xmlns:a16="http://schemas.microsoft.com/office/drawing/2014/main" id="{376F2296-0E41-BA27-C341-190765E77119}"/>
              </a:ext>
            </a:extLst>
          </p:cNvPr>
          <p:cNvSpPr txBox="1"/>
          <p:nvPr/>
        </p:nvSpPr>
        <p:spPr>
          <a:xfrm>
            <a:off x="308344" y="265814"/>
            <a:ext cx="4072270" cy="461665"/>
          </a:xfrm>
          <a:prstGeom prst="rect">
            <a:avLst/>
          </a:prstGeom>
          <a:noFill/>
        </p:spPr>
        <p:txBody>
          <a:bodyPr wrap="square" rtlCol="0">
            <a:spAutoFit/>
          </a:bodyPr>
          <a:lstStyle/>
          <a:p>
            <a:r>
              <a:rPr lang="en-US" sz="2400" b="1"/>
              <a:t>DATA VISUALIZATION </a:t>
            </a:r>
          </a:p>
        </p:txBody>
      </p:sp>
      <p:pic>
        <p:nvPicPr>
          <p:cNvPr id="12" name="Picture 11">
            <a:extLst>
              <a:ext uri="{FF2B5EF4-FFF2-40B4-BE49-F238E27FC236}">
                <a16:creationId xmlns:a16="http://schemas.microsoft.com/office/drawing/2014/main" id="{D3C16B77-3E7C-F4ED-A7BA-1E78F93987AB}"/>
              </a:ext>
            </a:extLst>
          </p:cNvPr>
          <p:cNvPicPr>
            <a:picLocks noChangeAspect="1"/>
          </p:cNvPicPr>
          <p:nvPr/>
        </p:nvPicPr>
        <p:blipFill>
          <a:blip r:embed="rId3"/>
          <a:stretch>
            <a:fillRect/>
          </a:stretch>
        </p:blipFill>
        <p:spPr>
          <a:xfrm>
            <a:off x="7926484" y="533566"/>
            <a:ext cx="4188575" cy="3618999"/>
          </a:xfrm>
          <a:prstGeom prst="rect">
            <a:avLst/>
          </a:prstGeom>
        </p:spPr>
      </p:pic>
      <p:pic>
        <p:nvPicPr>
          <p:cNvPr id="14" name="Picture 13">
            <a:extLst>
              <a:ext uri="{FF2B5EF4-FFF2-40B4-BE49-F238E27FC236}">
                <a16:creationId xmlns:a16="http://schemas.microsoft.com/office/drawing/2014/main" id="{7E6AFFA2-174A-D521-8A60-06F5D2AFAC41}"/>
              </a:ext>
            </a:extLst>
          </p:cNvPr>
          <p:cNvPicPr>
            <a:picLocks noChangeAspect="1"/>
          </p:cNvPicPr>
          <p:nvPr/>
        </p:nvPicPr>
        <p:blipFill>
          <a:blip r:embed="rId4"/>
          <a:stretch>
            <a:fillRect/>
          </a:stretch>
        </p:blipFill>
        <p:spPr>
          <a:xfrm>
            <a:off x="4982014" y="4152565"/>
            <a:ext cx="6375244" cy="2627130"/>
          </a:xfrm>
          <a:prstGeom prst="rect">
            <a:avLst/>
          </a:prstGeom>
        </p:spPr>
      </p:pic>
      <p:pic>
        <p:nvPicPr>
          <p:cNvPr id="16" name="Picture 15">
            <a:extLst>
              <a:ext uri="{FF2B5EF4-FFF2-40B4-BE49-F238E27FC236}">
                <a16:creationId xmlns:a16="http://schemas.microsoft.com/office/drawing/2014/main" id="{14CA46F2-943B-9F91-4451-36B1587BB2FD}"/>
              </a:ext>
            </a:extLst>
          </p:cNvPr>
          <p:cNvPicPr>
            <a:picLocks noChangeAspect="1"/>
          </p:cNvPicPr>
          <p:nvPr/>
        </p:nvPicPr>
        <p:blipFill>
          <a:blip r:embed="rId5"/>
          <a:stretch>
            <a:fillRect/>
          </a:stretch>
        </p:blipFill>
        <p:spPr>
          <a:xfrm>
            <a:off x="3397306" y="533567"/>
            <a:ext cx="4414082" cy="3618998"/>
          </a:xfrm>
          <a:prstGeom prst="rect">
            <a:avLst/>
          </a:prstGeom>
        </p:spPr>
      </p:pic>
      <p:sp>
        <p:nvSpPr>
          <p:cNvPr id="4" name="TextBox 3">
            <a:extLst>
              <a:ext uri="{FF2B5EF4-FFF2-40B4-BE49-F238E27FC236}">
                <a16:creationId xmlns:a16="http://schemas.microsoft.com/office/drawing/2014/main" id="{9ED2B326-6E4A-D417-7641-55ED285C6B4F}"/>
              </a:ext>
            </a:extLst>
          </p:cNvPr>
          <p:cNvSpPr txBox="1"/>
          <p:nvPr/>
        </p:nvSpPr>
        <p:spPr>
          <a:xfrm>
            <a:off x="261991" y="4420318"/>
            <a:ext cx="4541178" cy="1631216"/>
          </a:xfrm>
          <a:prstGeom prst="rect">
            <a:avLst/>
          </a:prstGeom>
          <a:noFill/>
        </p:spPr>
        <p:txBody>
          <a:bodyPr wrap="square" lIns="91440" tIns="45720" rIns="91440" bIns="45720" rtlCol="0" anchor="t">
            <a:spAutoFit/>
          </a:bodyPr>
          <a:lstStyle/>
          <a:p>
            <a:pPr marL="285750" indent="-285750">
              <a:spcAft>
                <a:spcPts val="1200"/>
              </a:spcAft>
              <a:buFont typeface="Arial" panose="020B0604020202020204" pitchFamily="34" charset="0"/>
              <a:buChar char="•"/>
            </a:pPr>
            <a:r>
              <a:rPr lang="en-US"/>
              <a:t>There were more students that attended during the day than in the evening</a:t>
            </a:r>
          </a:p>
          <a:p>
            <a:pPr marL="285750" indent="-285750">
              <a:buFont typeface="Arial" panose="020B0604020202020204" pitchFamily="34" charset="0"/>
              <a:buChar char="•"/>
            </a:pPr>
            <a:r>
              <a:rPr lang="en-US"/>
              <a:t>There were more students as graduate status than in the drop and there were fewest in the enrolled status </a:t>
            </a:r>
            <a:endParaRPr lang="en-US">
              <a:cs typeface="Calibri"/>
            </a:endParaRPr>
          </a:p>
        </p:txBody>
      </p:sp>
    </p:spTree>
    <p:extLst>
      <p:ext uri="{BB962C8B-B14F-4D97-AF65-F5344CB8AC3E}">
        <p14:creationId xmlns:p14="http://schemas.microsoft.com/office/powerpoint/2010/main" val="4115206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DE7CAD-013C-6D96-11AD-90F58240C1C6}"/>
              </a:ext>
            </a:extLst>
          </p:cNvPr>
          <p:cNvSpPr txBox="1"/>
          <p:nvPr/>
        </p:nvSpPr>
        <p:spPr>
          <a:xfrm>
            <a:off x="148858" y="251890"/>
            <a:ext cx="4072270" cy="461665"/>
          </a:xfrm>
          <a:prstGeom prst="rect">
            <a:avLst/>
          </a:prstGeom>
          <a:noFill/>
        </p:spPr>
        <p:txBody>
          <a:bodyPr wrap="square" rtlCol="0">
            <a:spAutoFit/>
          </a:bodyPr>
          <a:lstStyle/>
          <a:p>
            <a:r>
              <a:rPr lang="en-US" sz="2400" b="1"/>
              <a:t>DATA VISUALIZATION </a:t>
            </a:r>
          </a:p>
        </p:txBody>
      </p:sp>
      <p:sp>
        <p:nvSpPr>
          <p:cNvPr id="3" name="TextBox 2">
            <a:extLst>
              <a:ext uri="{FF2B5EF4-FFF2-40B4-BE49-F238E27FC236}">
                <a16:creationId xmlns:a16="http://schemas.microsoft.com/office/drawing/2014/main" id="{1FA8513C-44EC-5A03-0116-D8493EF11B03}"/>
              </a:ext>
            </a:extLst>
          </p:cNvPr>
          <p:cNvSpPr txBox="1"/>
          <p:nvPr/>
        </p:nvSpPr>
        <p:spPr>
          <a:xfrm>
            <a:off x="273180" y="1051451"/>
            <a:ext cx="2690035" cy="923330"/>
          </a:xfrm>
          <a:prstGeom prst="rect">
            <a:avLst/>
          </a:prstGeom>
          <a:noFill/>
        </p:spPr>
        <p:txBody>
          <a:bodyPr wrap="square" rtlCol="0">
            <a:spAutoFit/>
          </a:bodyPr>
          <a:lstStyle/>
          <a:p>
            <a:r>
              <a:rPr lang="en-US"/>
              <a:t>Variables with many categories were visualized using count plot  </a:t>
            </a:r>
          </a:p>
        </p:txBody>
      </p:sp>
      <p:pic>
        <p:nvPicPr>
          <p:cNvPr id="8" name="Picture 7">
            <a:extLst>
              <a:ext uri="{FF2B5EF4-FFF2-40B4-BE49-F238E27FC236}">
                <a16:creationId xmlns:a16="http://schemas.microsoft.com/office/drawing/2014/main" id="{07FAEBA8-52DF-D02E-077B-5ABBC11C9758}"/>
              </a:ext>
            </a:extLst>
          </p:cNvPr>
          <p:cNvPicPr>
            <a:picLocks noChangeAspect="1"/>
          </p:cNvPicPr>
          <p:nvPr/>
        </p:nvPicPr>
        <p:blipFill>
          <a:blip r:embed="rId3"/>
          <a:stretch>
            <a:fillRect/>
          </a:stretch>
        </p:blipFill>
        <p:spPr>
          <a:xfrm>
            <a:off x="3385248" y="727479"/>
            <a:ext cx="8806752" cy="5840137"/>
          </a:xfrm>
          <a:prstGeom prst="rect">
            <a:avLst/>
          </a:prstGeom>
        </p:spPr>
      </p:pic>
      <p:pic>
        <p:nvPicPr>
          <p:cNvPr id="10" name="Picture 9">
            <a:extLst>
              <a:ext uri="{FF2B5EF4-FFF2-40B4-BE49-F238E27FC236}">
                <a16:creationId xmlns:a16="http://schemas.microsoft.com/office/drawing/2014/main" id="{672284F5-F1FF-A296-7EC4-146F8FE43ED5}"/>
              </a:ext>
            </a:extLst>
          </p:cNvPr>
          <p:cNvPicPr>
            <a:picLocks noChangeAspect="1"/>
          </p:cNvPicPr>
          <p:nvPr/>
        </p:nvPicPr>
        <p:blipFill>
          <a:blip r:embed="rId4"/>
          <a:stretch>
            <a:fillRect/>
          </a:stretch>
        </p:blipFill>
        <p:spPr>
          <a:xfrm>
            <a:off x="148858" y="2602841"/>
            <a:ext cx="3385248" cy="603311"/>
          </a:xfrm>
          <a:prstGeom prst="rect">
            <a:avLst/>
          </a:prstGeom>
        </p:spPr>
      </p:pic>
      <p:pic>
        <p:nvPicPr>
          <p:cNvPr id="12" name="Picture 11">
            <a:extLst>
              <a:ext uri="{FF2B5EF4-FFF2-40B4-BE49-F238E27FC236}">
                <a16:creationId xmlns:a16="http://schemas.microsoft.com/office/drawing/2014/main" id="{86C3643C-5BEA-D952-9028-1E7CC3A8E544}"/>
              </a:ext>
            </a:extLst>
          </p:cNvPr>
          <p:cNvPicPr>
            <a:picLocks noChangeAspect="1"/>
          </p:cNvPicPr>
          <p:nvPr/>
        </p:nvPicPr>
        <p:blipFill>
          <a:blip r:embed="rId5"/>
          <a:stretch>
            <a:fillRect/>
          </a:stretch>
        </p:blipFill>
        <p:spPr>
          <a:xfrm>
            <a:off x="102926" y="2210742"/>
            <a:ext cx="3406778" cy="353819"/>
          </a:xfrm>
          <a:prstGeom prst="rect">
            <a:avLst/>
          </a:prstGeom>
        </p:spPr>
      </p:pic>
      <p:sp>
        <p:nvSpPr>
          <p:cNvPr id="4" name="TextBox 3">
            <a:extLst>
              <a:ext uri="{FF2B5EF4-FFF2-40B4-BE49-F238E27FC236}">
                <a16:creationId xmlns:a16="http://schemas.microsoft.com/office/drawing/2014/main" id="{BBC9649A-7C95-771A-FF80-ACC40887AC38}"/>
              </a:ext>
            </a:extLst>
          </p:cNvPr>
          <p:cNvSpPr txBox="1"/>
          <p:nvPr/>
        </p:nvSpPr>
        <p:spPr>
          <a:xfrm>
            <a:off x="42011" y="3647547"/>
            <a:ext cx="3697782" cy="2585323"/>
          </a:xfrm>
          <a:prstGeom prst="rect">
            <a:avLst/>
          </a:prstGeom>
          <a:noFill/>
        </p:spPr>
        <p:txBody>
          <a:bodyPr wrap="square" rtlCol="0">
            <a:spAutoFit/>
          </a:bodyPr>
          <a:lstStyle/>
          <a:p>
            <a:r>
              <a:rPr lang="en-US"/>
              <a:t>- Most students  accepted in the 1</a:t>
            </a:r>
            <a:r>
              <a:rPr lang="en-US" baseline="30000"/>
              <a:t>st</a:t>
            </a:r>
            <a:r>
              <a:rPr lang="en-US"/>
              <a:t> phase general contingency category</a:t>
            </a:r>
          </a:p>
          <a:p>
            <a:endParaRPr lang="en-US"/>
          </a:p>
          <a:p>
            <a:r>
              <a:rPr lang="en-US"/>
              <a:t>- 2</a:t>
            </a:r>
            <a:r>
              <a:rPr lang="en-US" baseline="30000"/>
              <a:t>nd</a:t>
            </a:r>
            <a:r>
              <a:rPr lang="en-US"/>
              <a:t> Phase – general contingent had the second highest amount of students </a:t>
            </a:r>
          </a:p>
          <a:p>
            <a:endParaRPr lang="en-US"/>
          </a:p>
          <a:p>
            <a:r>
              <a:rPr lang="en-US"/>
              <a:t>- 785 students are over 23 years old </a:t>
            </a:r>
          </a:p>
          <a:p>
            <a:endParaRPr lang="en-US"/>
          </a:p>
        </p:txBody>
      </p:sp>
    </p:spTree>
    <p:extLst>
      <p:ext uri="{BB962C8B-B14F-4D97-AF65-F5344CB8AC3E}">
        <p14:creationId xmlns:p14="http://schemas.microsoft.com/office/powerpoint/2010/main" val="4225786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3996A-0E79-8BA9-39A3-A0DBA1BEDDDA}"/>
              </a:ext>
            </a:extLst>
          </p:cNvPr>
          <p:cNvSpPr txBox="1"/>
          <p:nvPr/>
        </p:nvSpPr>
        <p:spPr>
          <a:xfrm>
            <a:off x="298070" y="157259"/>
            <a:ext cx="4072270" cy="461665"/>
          </a:xfrm>
          <a:prstGeom prst="rect">
            <a:avLst/>
          </a:prstGeom>
          <a:noFill/>
        </p:spPr>
        <p:txBody>
          <a:bodyPr wrap="square" rtlCol="0">
            <a:spAutoFit/>
          </a:bodyPr>
          <a:lstStyle/>
          <a:p>
            <a:r>
              <a:rPr lang="en-US" sz="2400" b="1"/>
              <a:t>DATA VISUALIZATION </a:t>
            </a:r>
          </a:p>
        </p:txBody>
      </p:sp>
      <p:sp>
        <p:nvSpPr>
          <p:cNvPr id="3" name="TextBox 2">
            <a:extLst>
              <a:ext uri="{FF2B5EF4-FFF2-40B4-BE49-F238E27FC236}">
                <a16:creationId xmlns:a16="http://schemas.microsoft.com/office/drawing/2014/main" id="{6DC4C4E7-3776-B622-53B1-578CBCD5E32E}"/>
              </a:ext>
            </a:extLst>
          </p:cNvPr>
          <p:cNvSpPr txBox="1"/>
          <p:nvPr/>
        </p:nvSpPr>
        <p:spPr>
          <a:xfrm>
            <a:off x="675406" y="665437"/>
            <a:ext cx="6560289" cy="369332"/>
          </a:xfrm>
          <a:prstGeom prst="rect">
            <a:avLst/>
          </a:prstGeom>
          <a:noFill/>
        </p:spPr>
        <p:txBody>
          <a:bodyPr wrap="square" rtlCol="0">
            <a:spAutoFit/>
          </a:bodyPr>
          <a:lstStyle/>
          <a:p>
            <a:r>
              <a:rPr lang="en-US"/>
              <a:t>Continuous data visualized using histograms</a:t>
            </a:r>
          </a:p>
        </p:txBody>
      </p:sp>
      <p:pic>
        <p:nvPicPr>
          <p:cNvPr id="9" name="Picture 8">
            <a:extLst>
              <a:ext uri="{FF2B5EF4-FFF2-40B4-BE49-F238E27FC236}">
                <a16:creationId xmlns:a16="http://schemas.microsoft.com/office/drawing/2014/main" id="{2A81A811-EB36-3C6E-6FC3-6BDA61E2FE54}"/>
              </a:ext>
            </a:extLst>
          </p:cNvPr>
          <p:cNvPicPr>
            <a:picLocks noChangeAspect="1"/>
          </p:cNvPicPr>
          <p:nvPr/>
        </p:nvPicPr>
        <p:blipFill>
          <a:blip r:embed="rId3"/>
          <a:stretch>
            <a:fillRect/>
          </a:stretch>
        </p:blipFill>
        <p:spPr>
          <a:xfrm>
            <a:off x="4056320" y="2324368"/>
            <a:ext cx="3718116" cy="2870348"/>
          </a:xfrm>
          <a:prstGeom prst="rect">
            <a:avLst/>
          </a:prstGeom>
        </p:spPr>
      </p:pic>
      <p:pic>
        <p:nvPicPr>
          <p:cNvPr id="15" name="Picture 14">
            <a:extLst>
              <a:ext uri="{FF2B5EF4-FFF2-40B4-BE49-F238E27FC236}">
                <a16:creationId xmlns:a16="http://schemas.microsoft.com/office/drawing/2014/main" id="{DD75275B-63F6-C899-162B-7463616C27DA}"/>
              </a:ext>
            </a:extLst>
          </p:cNvPr>
          <p:cNvPicPr>
            <a:picLocks noChangeAspect="1"/>
          </p:cNvPicPr>
          <p:nvPr/>
        </p:nvPicPr>
        <p:blipFill>
          <a:blip r:embed="rId4"/>
          <a:stretch>
            <a:fillRect/>
          </a:stretch>
        </p:blipFill>
        <p:spPr>
          <a:xfrm>
            <a:off x="0" y="2324368"/>
            <a:ext cx="4019757" cy="2902099"/>
          </a:xfrm>
          <a:prstGeom prst="rect">
            <a:avLst/>
          </a:prstGeom>
        </p:spPr>
      </p:pic>
      <p:pic>
        <p:nvPicPr>
          <p:cNvPr id="17" name="Picture 16">
            <a:extLst>
              <a:ext uri="{FF2B5EF4-FFF2-40B4-BE49-F238E27FC236}">
                <a16:creationId xmlns:a16="http://schemas.microsoft.com/office/drawing/2014/main" id="{6D5F5160-9C6B-6C4D-1205-D1F20F152C33}"/>
              </a:ext>
            </a:extLst>
          </p:cNvPr>
          <p:cNvPicPr>
            <a:picLocks noChangeAspect="1"/>
          </p:cNvPicPr>
          <p:nvPr/>
        </p:nvPicPr>
        <p:blipFill>
          <a:blip r:embed="rId5"/>
          <a:stretch>
            <a:fillRect/>
          </a:stretch>
        </p:blipFill>
        <p:spPr>
          <a:xfrm>
            <a:off x="7964321" y="2345006"/>
            <a:ext cx="4022932" cy="2860822"/>
          </a:xfrm>
          <a:prstGeom prst="rect">
            <a:avLst/>
          </a:prstGeom>
        </p:spPr>
      </p:pic>
      <p:pic>
        <p:nvPicPr>
          <p:cNvPr id="19" name="Picture 18">
            <a:extLst>
              <a:ext uri="{FF2B5EF4-FFF2-40B4-BE49-F238E27FC236}">
                <a16:creationId xmlns:a16="http://schemas.microsoft.com/office/drawing/2014/main" id="{8A3E62A5-44A4-8494-648F-873D0C08FB4D}"/>
              </a:ext>
            </a:extLst>
          </p:cNvPr>
          <p:cNvPicPr>
            <a:picLocks noChangeAspect="1"/>
          </p:cNvPicPr>
          <p:nvPr/>
        </p:nvPicPr>
        <p:blipFill>
          <a:blip r:embed="rId6"/>
          <a:stretch>
            <a:fillRect/>
          </a:stretch>
        </p:blipFill>
        <p:spPr>
          <a:xfrm>
            <a:off x="91731" y="1233504"/>
            <a:ext cx="11895522" cy="976376"/>
          </a:xfrm>
          <a:prstGeom prst="rect">
            <a:avLst/>
          </a:prstGeom>
        </p:spPr>
      </p:pic>
      <p:sp>
        <p:nvSpPr>
          <p:cNvPr id="4" name="TextBox 3">
            <a:extLst>
              <a:ext uri="{FF2B5EF4-FFF2-40B4-BE49-F238E27FC236}">
                <a16:creationId xmlns:a16="http://schemas.microsoft.com/office/drawing/2014/main" id="{1D8253BB-8C6E-7EC6-1431-79F6E5AC3994}"/>
              </a:ext>
            </a:extLst>
          </p:cNvPr>
          <p:cNvSpPr txBox="1"/>
          <p:nvPr/>
        </p:nvSpPr>
        <p:spPr>
          <a:xfrm>
            <a:off x="457200" y="5194716"/>
            <a:ext cx="3498351" cy="923330"/>
          </a:xfrm>
          <a:prstGeom prst="rect">
            <a:avLst/>
          </a:prstGeom>
          <a:noFill/>
        </p:spPr>
        <p:txBody>
          <a:bodyPr wrap="square" rtlCol="0">
            <a:spAutoFit/>
          </a:bodyPr>
          <a:lstStyle/>
          <a:p>
            <a:pPr marL="285750" indent="-285750">
              <a:buFont typeface="Arial" panose="020B0604020202020204" pitchFamily="34" charset="0"/>
              <a:buChar char="•"/>
            </a:pPr>
            <a:r>
              <a:rPr lang="en-US"/>
              <a:t>The cumulative grades before admission are normally distributed</a:t>
            </a:r>
          </a:p>
        </p:txBody>
      </p:sp>
      <p:sp>
        <p:nvSpPr>
          <p:cNvPr id="5" name="TextBox 4">
            <a:extLst>
              <a:ext uri="{FF2B5EF4-FFF2-40B4-BE49-F238E27FC236}">
                <a16:creationId xmlns:a16="http://schemas.microsoft.com/office/drawing/2014/main" id="{868C8D16-EB3F-27A7-5FDD-957C0C8B5446}"/>
              </a:ext>
            </a:extLst>
          </p:cNvPr>
          <p:cNvSpPr txBox="1"/>
          <p:nvPr/>
        </p:nvSpPr>
        <p:spPr>
          <a:xfrm>
            <a:off x="4525766" y="5270643"/>
            <a:ext cx="3248670" cy="646331"/>
          </a:xfrm>
          <a:prstGeom prst="rect">
            <a:avLst/>
          </a:prstGeom>
          <a:noFill/>
        </p:spPr>
        <p:txBody>
          <a:bodyPr wrap="square" rtlCol="0">
            <a:spAutoFit/>
          </a:bodyPr>
          <a:lstStyle/>
          <a:p>
            <a:pPr marL="285750" indent="-285750">
              <a:buFont typeface="Arial" panose="020B0604020202020204" pitchFamily="34" charset="0"/>
              <a:buChar char="•"/>
            </a:pPr>
            <a:r>
              <a:rPr lang="en-US"/>
              <a:t>Semester 1 grades are right skewed</a:t>
            </a:r>
          </a:p>
        </p:txBody>
      </p:sp>
      <p:sp>
        <p:nvSpPr>
          <p:cNvPr id="6" name="TextBox 5">
            <a:extLst>
              <a:ext uri="{FF2B5EF4-FFF2-40B4-BE49-F238E27FC236}">
                <a16:creationId xmlns:a16="http://schemas.microsoft.com/office/drawing/2014/main" id="{5E538C90-2D82-579C-2E69-78FAD663A024}"/>
              </a:ext>
            </a:extLst>
          </p:cNvPr>
          <p:cNvSpPr txBox="1"/>
          <p:nvPr/>
        </p:nvSpPr>
        <p:spPr>
          <a:xfrm>
            <a:off x="8661115" y="5270643"/>
            <a:ext cx="2994916" cy="646331"/>
          </a:xfrm>
          <a:prstGeom prst="rect">
            <a:avLst/>
          </a:prstGeom>
          <a:noFill/>
        </p:spPr>
        <p:txBody>
          <a:bodyPr wrap="square" rtlCol="0">
            <a:spAutoFit/>
          </a:bodyPr>
          <a:lstStyle/>
          <a:p>
            <a:pPr marL="285750" indent="-285750">
              <a:buFont typeface="Arial" panose="020B0604020202020204" pitchFamily="34" charset="0"/>
              <a:buChar char="•"/>
            </a:pPr>
            <a:r>
              <a:rPr lang="en-US"/>
              <a:t>Semester 2 grades are right skewed</a:t>
            </a:r>
          </a:p>
        </p:txBody>
      </p:sp>
    </p:spTree>
    <p:extLst>
      <p:ext uri="{BB962C8B-B14F-4D97-AF65-F5344CB8AC3E}">
        <p14:creationId xmlns:p14="http://schemas.microsoft.com/office/powerpoint/2010/main" val="3790833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B9130-3E21-74D3-1FE1-32453D98396D}"/>
              </a:ext>
            </a:extLst>
          </p:cNvPr>
          <p:cNvSpPr txBox="1"/>
          <p:nvPr/>
        </p:nvSpPr>
        <p:spPr>
          <a:xfrm>
            <a:off x="153628" y="184354"/>
            <a:ext cx="23024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OUTLIERS DETECTION and ADJUSTMENT</a:t>
            </a:r>
            <a:endParaRPr lang="en-US" b="1"/>
          </a:p>
        </p:txBody>
      </p:sp>
      <p:pic>
        <p:nvPicPr>
          <p:cNvPr id="4" name="Picture 3">
            <a:extLst>
              <a:ext uri="{FF2B5EF4-FFF2-40B4-BE49-F238E27FC236}">
                <a16:creationId xmlns:a16="http://schemas.microsoft.com/office/drawing/2014/main" id="{A9DDCBE1-5880-27D2-0F53-C53EBD2CA304}"/>
              </a:ext>
            </a:extLst>
          </p:cNvPr>
          <p:cNvPicPr>
            <a:picLocks noChangeAspect="1"/>
          </p:cNvPicPr>
          <p:nvPr/>
        </p:nvPicPr>
        <p:blipFill rotWithShape="1">
          <a:blip r:embed="rId3"/>
          <a:srcRect r="13013"/>
          <a:stretch/>
        </p:blipFill>
        <p:spPr>
          <a:xfrm>
            <a:off x="359363" y="2338401"/>
            <a:ext cx="3194381" cy="946040"/>
          </a:xfrm>
          <a:prstGeom prst="rect">
            <a:avLst/>
          </a:prstGeom>
        </p:spPr>
      </p:pic>
      <p:pic>
        <p:nvPicPr>
          <p:cNvPr id="9" name="Picture 8">
            <a:extLst>
              <a:ext uri="{FF2B5EF4-FFF2-40B4-BE49-F238E27FC236}">
                <a16:creationId xmlns:a16="http://schemas.microsoft.com/office/drawing/2014/main" id="{B414A3A4-8FE4-1952-128B-15A714058791}"/>
              </a:ext>
            </a:extLst>
          </p:cNvPr>
          <p:cNvPicPr>
            <a:picLocks noChangeAspect="1"/>
          </p:cNvPicPr>
          <p:nvPr/>
        </p:nvPicPr>
        <p:blipFill>
          <a:blip r:embed="rId4"/>
          <a:stretch>
            <a:fillRect/>
          </a:stretch>
        </p:blipFill>
        <p:spPr>
          <a:xfrm>
            <a:off x="3702863" y="80372"/>
            <a:ext cx="3808937" cy="2716451"/>
          </a:xfrm>
          <a:prstGeom prst="rect">
            <a:avLst/>
          </a:prstGeom>
        </p:spPr>
      </p:pic>
      <p:pic>
        <p:nvPicPr>
          <p:cNvPr id="10" name="Picture 9">
            <a:extLst>
              <a:ext uri="{FF2B5EF4-FFF2-40B4-BE49-F238E27FC236}">
                <a16:creationId xmlns:a16="http://schemas.microsoft.com/office/drawing/2014/main" id="{1318BC75-78A7-9D08-F111-54F4AB60670B}"/>
              </a:ext>
            </a:extLst>
          </p:cNvPr>
          <p:cNvPicPr>
            <a:picLocks noChangeAspect="1"/>
          </p:cNvPicPr>
          <p:nvPr/>
        </p:nvPicPr>
        <p:blipFill>
          <a:blip r:embed="rId5"/>
          <a:stretch>
            <a:fillRect/>
          </a:stretch>
        </p:blipFill>
        <p:spPr>
          <a:xfrm>
            <a:off x="7960580" y="115858"/>
            <a:ext cx="3748963" cy="2680966"/>
          </a:xfrm>
          <a:prstGeom prst="rect">
            <a:avLst/>
          </a:prstGeom>
        </p:spPr>
      </p:pic>
      <p:pic>
        <p:nvPicPr>
          <p:cNvPr id="11" name="Picture 10">
            <a:extLst>
              <a:ext uri="{FF2B5EF4-FFF2-40B4-BE49-F238E27FC236}">
                <a16:creationId xmlns:a16="http://schemas.microsoft.com/office/drawing/2014/main" id="{C44EED74-84FC-C4F0-2A60-C84A7638283C}"/>
              </a:ext>
            </a:extLst>
          </p:cNvPr>
          <p:cNvPicPr>
            <a:picLocks noChangeAspect="1"/>
          </p:cNvPicPr>
          <p:nvPr/>
        </p:nvPicPr>
        <p:blipFill>
          <a:blip r:embed="rId6"/>
          <a:stretch>
            <a:fillRect/>
          </a:stretch>
        </p:blipFill>
        <p:spPr>
          <a:xfrm>
            <a:off x="3938520" y="3248423"/>
            <a:ext cx="8099852" cy="831790"/>
          </a:xfrm>
          <a:prstGeom prst="rect">
            <a:avLst/>
          </a:prstGeom>
        </p:spPr>
      </p:pic>
      <p:sp>
        <p:nvSpPr>
          <p:cNvPr id="13" name="TextBox 12">
            <a:extLst>
              <a:ext uri="{FF2B5EF4-FFF2-40B4-BE49-F238E27FC236}">
                <a16:creationId xmlns:a16="http://schemas.microsoft.com/office/drawing/2014/main" id="{F2B3818A-0F1B-0B2E-7239-D1CD2707260C}"/>
              </a:ext>
            </a:extLst>
          </p:cNvPr>
          <p:cNvSpPr txBox="1"/>
          <p:nvPr/>
        </p:nvSpPr>
        <p:spPr>
          <a:xfrm>
            <a:off x="193667" y="4147824"/>
            <a:ext cx="3672265" cy="1815882"/>
          </a:xfrm>
          <a:prstGeom prst="rect">
            <a:avLst/>
          </a:prstGeom>
          <a:noFill/>
        </p:spPr>
        <p:txBody>
          <a:bodyPr wrap="square" rtlCol="0">
            <a:spAutoFit/>
          </a:bodyPr>
          <a:lstStyle/>
          <a:p>
            <a:pPr marL="285750" indent="-285750">
              <a:buFont typeface="Arial" panose="020B0604020202020204" pitchFamily="34" charset="0"/>
              <a:buChar char="•"/>
            </a:pPr>
            <a:r>
              <a:rPr lang="en-US" sz="1600"/>
              <a:t>Outliers converted to Mean </a:t>
            </a:r>
          </a:p>
          <a:p>
            <a:endParaRPr lang="en-US" sz="1600"/>
          </a:p>
          <a:p>
            <a:r>
              <a:rPr lang="en-US" sz="1600"/>
              <a:t>Low outlier = Lower Quartile – 1.5x Interquartile range</a:t>
            </a:r>
          </a:p>
          <a:p>
            <a:endParaRPr lang="en-US" sz="1600"/>
          </a:p>
          <a:p>
            <a:r>
              <a:rPr lang="en-US" sz="1600"/>
              <a:t>High outlier = Upper quartile + 1.5x Interquartile range </a:t>
            </a:r>
          </a:p>
        </p:txBody>
      </p:sp>
      <p:sp>
        <p:nvSpPr>
          <p:cNvPr id="14" name="TextBox 13">
            <a:extLst>
              <a:ext uri="{FF2B5EF4-FFF2-40B4-BE49-F238E27FC236}">
                <a16:creationId xmlns:a16="http://schemas.microsoft.com/office/drawing/2014/main" id="{A664A11E-5B14-8D17-420D-A3D866097450}"/>
              </a:ext>
            </a:extLst>
          </p:cNvPr>
          <p:cNvSpPr txBox="1"/>
          <p:nvPr/>
        </p:nvSpPr>
        <p:spPr>
          <a:xfrm>
            <a:off x="56995" y="1243758"/>
            <a:ext cx="3808937" cy="923330"/>
          </a:xfrm>
          <a:prstGeom prst="rect">
            <a:avLst/>
          </a:prstGeom>
          <a:noFill/>
        </p:spPr>
        <p:txBody>
          <a:bodyPr wrap="square" rtlCol="0">
            <a:spAutoFit/>
          </a:bodyPr>
          <a:lstStyle/>
          <a:p>
            <a:pPr marL="285750" indent="-285750">
              <a:buFont typeface="Arial" panose="020B0604020202020204" pitchFamily="34" charset="0"/>
              <a:buChar char="•"/>
            </a:pPr>
            <a:r>
              <a:rPr lang="en-US"/>
              <a:t>Boxplot to identify outliers in continuous data using seaborn module</a:t>
            </a:r>
          </a:p>
        </p:txBody>
      </p:sp>
      <p:pic>
        <p:nvPicPr>
          <p:cNvPr id="3" name="Picture 2">
            <a:extLst>
              <a:ext uri="{FF2B5EF4-FFF2-40B4-BE49-F238E27FC236}">
                <a16:creationId xmlns:a16="http://schemas.microsoft.com/office/drawing/2014/main" id="{C4AE4A26-F872-6BCA-C83E-6603ADCAE1DD}"/>
              </a:ext>
            </a:extLst>
          </p:cNvPr>
          <p:cNvPicPr>
            <a:picLocks noChangeAspect="1"/>
          </p:cNvPicPr>
          <p:nvPr/>
        </p:nvPicPr>
        <p:blipFill>
          <a:blip r:embed="rId7"/>
          <a:stretch>
            <a:fillRect/>
          </a:stretch>
        </p:blipFill>
        <p:spPr>
          <a:xfrm>
            <a:off x="3479819" y="4133226"/>
            <a:ext cx="2902449" cy="2047808"/>
          </a:xfrm>
          <a:prstGeom prst="rect">
            <a:avLst/>
          </a:prstGeom>
        </p:spPr>
      </p:pic>
      <p:pic>
        <p:nvPicPr>
          <p:cNvPr id="5" name="Picture 4">
            <a:extLst>
              <a:ext uri="{FF2B5EF4-FFF2-40B4-BE49-F238E27FC236}">
                <a16:creationId xmlns:a16="http://schemas.microsoft.com/office/drawing/2014/main" id="{C5F2D78B-A7AB-C6F7-3655-0F47B13DA50A}"/>
              </a:ext>
            </a:extLst>
          </p:cNvPr>
          <p:cNvPicPr>
            <a:picLocks noChangeAspect="1"/>
          </p:cNvPicPr>
          <p:nvPr/>
        </p:nvPicPr>
        <p:blipFill>
          <a:blip r:embed="rId8"/>
          <a:stretch>
            <a:fillRect/>
          </a:stretch>
        </p:blipFill>
        <p:spPr>
          <a:xfrm>
            <a:off x="6498629" y="4182607"/>
            <a:ext cx="2794346" cy="2051405"/>
          </a:xfrm>
          <a:prstGeom prst="rect">
            <a:avLst/>
          </a:prstGeom>
        </p:spPr>
      </p:pic>
      <p:pic>
        <p:nvPicPr>
          <p:cNvPr id="8" name="Picture 7">
            <a:extLst>
              <a:ext uri="{FF2B5EF4-FFF2-40B4-BE49-F238E27FC236}">
                <a16:creationId xmlns:a16="http://schemas.microsoft.com/office/drawing/2014/main" id="{CC662A2F-7541-C8E2-843B-ACF97306401C}"/>
              </a:ext>
            </a:extLst>
          </p:cNvPr>
          <p:cNvPicPr>
            <a:picLocks noChangeAspect="1"/>
          </p:cNvPicPr>
          <p:nvPr/>
        </p:nvPicPr>
        <p:blipFill>
          <a:blip r:embed="rId9"/>
          <a:stretch>
            <a:fillRect/>
          </a:stretch>
        </p:blipFill>
        <p:spPr>
          <a:xfrm>
            <a:off x="9255047" y="4182607"/>
            <a:ext cx="2864473" cy="2090291"/>
          </a:xfrm>
          <a:prstGeom prst="rect">
            <a:avLst/>
          </a:prstGeom>
        </p:spPr>
      </p:pic>
      <p:sp>
        <p:nvSpPr>
          <p:cNvPr id="15" name="TextBox 14">
            <a:extLst>
              <a:ext uri="{FF2B5EF4-FFF2-40B4-BE49-F238E27FC236}">
                <a16:creationId xmlns:a16="http://schemas.microsoft.com/office/drawing/2014/main" id="{74142B93-3986-FA19-A7D2-482C557A200C}"/>
              </a:ext>
            </a:extLst>
          </p:cNvPr>
          <p:cNvSpPr txBox="1"/>
          <p:nvPr/>
        </p:nvSpPr>
        <p:spPr>
          <a:xfrm>
            <a:off x="3702863" y="6339155"/>
            <a:ext cx="8256256" cy="369332"/>
          </a:xfrm>
          <a:prstGeom prst="rect">
            <a:avLst/>
          </a:prstGeom>
          <a:noFill/>
        </p:spPr>
        <p:txBody>
          <a:bodyPr wrap="square" rtlCol="0">
            <a:spAutoFit/>
          </a:bodyPr>
          <a:lstStyle/>
          <a:p>
            <a:r>
              <a:rPr lang="en-US" b="1"/>
              <a:t>Age at Admission has outliers that required two rounds of normalization</a:t>
            </a:r>
          </a:p>
        </p:txBody>
      </p:sp>
      <p:sp>
        <p:nvSpPr>
          <p:cNvPr id="16" name="TextBox 15">
            <a:extLst>
              <a:ext uri="{FF2B5EF4-FFF2-40B4-BE49-F238E27FC236}">
                <a16:creationId xmlns:a16="http://schemas.microsoft.com/office/drawing/2014/main" id="{B419049E-7BEC-781C-C552-ED50F5B4AB0B}"/>
              </a:ext>
            </a:extLst>
          </p:cNvPr>
          <p:cNvSpPr txBox="1"/>
          <p:nvPr/>
        </p:nvSpPr>
        <p:spPr>
          <a:xfrm>
            <a:off x="3996647" y="2796823"/>
            <a:ext cx="8195353" cy="369332"/>
          </a:xfrm>
          <a:prstGeom prst="rect">
            <a:avLst/>
          </a:prstGeom>
          <a:noFill/>
        </p:spPr>
        <p:txBody>
          <a:bodyPr wrap="square" rtlCol="0">
            <a:spAutoFit/>
          </a:bodyPr>
          <a:lstStyle/>
          <a:p>
            <a:r>
              <a:rPr lang="en-US" b="1"/>
              <a:t>Cumulative Grade Prior to admission had outliers that required normalization</a:t>
            </a:r>
          </a:p>
        </p:txBody>
      </p:sp>
    </p:spTree>
    <p:extLst>
      <p:ext uri="{BB962C8B-B14F-4D97-AF65-F5344CB8AC3E}">
        <p14:creationId xmlns:p14="http://schemas.microsoft.com/office/powerpoint/2010/main" val="3672421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screen shot of a computer code&#10;&#10;Description automatically generated">
            <a:extLst>
              <a:ext uri="{FF2B5EF4-FFF2-40B4-BE49-F238E27FC236}">
                <a16:creationId xmlns:a16="http://schemas.microsoft.com/office/drawing/2014/main" id="{A11FD964-E4E2-9628-77A2-62AFFC06BCBD}"/>
              </a:ext>
            </a:extLst>
          </p:cNvPr>
          <p:cNvPicPr>
            <a:picLocks noChangeAspect="1"/>
          </p:cNvPicPr>
          <p:nvPr/>
        </p:nvPicPr>
        <p:blipFill>
          <a:blip r:embed="rId3"/>
          <a:stretch>
            <a:fillRect/>
          </a:stretch>
        </p:blipFill>
        <p:spPr>
          <a:xfrm>
            <a:off x="5297708" y="551284"/>
            <a:ext cx="6096000" cy="158759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4FA3B68C-7224-6890-8197-9305DCACCAD7}"/>
              </a:ext>
            </a:extLst>
          </p:cNvPr>
          <p:cNvPicPr>
            <a:picLocks noChangeAspect="1"/>
          </p:cNvPicPr>
          <p:nvPr/>
        </p:nvPicPr>
        <p:blipFill>
          <a:blip r:embed="rId4"/>
          <a:stretch>
            <a:fillRect/>
          </a:stretch>
        </p:blipFill>
        <p:spPr>
          <a:xfrm>
            <a:off x="5301238" y="2255719"/>
            <a:ext cx="6096000" cy="1288293"/>
          </a:xfrm>
          <a:prstGeom prst="rect">
            <a:avLst/>
          </a:prstGeom>
        </p:spPr>
      </p:pic>
      <p:pic>
        <p:nvPicPr>
          <p:cNvPr id="4" name="Picture 3" descr="A white background with black text&#10;&#10;Description automatically generated">
            <a:extLst>
              <a:ext uri="{FF2B5EF4-FFF2-40B4-BE49-F238E27FC236}">
                <a16:creationId xmlns:a16="http://schemas.microsoft.com/office/drawing/2014/main" id="{8FC354CD-38FE-F7EE-65B2-EA198D351489}"/>
              </a:ext>
            </a:extLst>
          </p:cNvPr>
          <p:cNvPicPr>
            <a:picLocks noChangeAspect="1"/>
          </p:cNvPicPr>
          <p:nvPr/>
        </p:nvPicPr>
        <p:blipFill>
          <a:blip r:embed="rId5"/>
          <a:stretch>
            <a:fillRect/>
          </a:stretch>
        </p:blipFill>
        <p:spPr>
          <a:xfrm>
            <a:off x="5301238" y="3713920"/>
            <a:ext cx="6096000" cy="1541618"/>
          </a:xfrm>
          <a:prstGeom prst="rect">
            <a:avLst/>
          </a:prstGeom>
        </p:spPr>
      </p:pic>
      <p:pic>
        <p:nvPicPr>
          <p:cNvPr id="5" name="Picture 4" descr="A white background with black text&#10;&#10;Description automatically generated">
            <a:extLst>
              <a:ext uri="{FF2B5EF4-FFF2-40B4-BE49-F238E27FC236}">
                <a16:creationId xmlns:a16="http://schemas.microsoft.com/office/drawing/2014/main" id="{7F63E5FD-E0B0-B069-071C-0D79BC2270A7}"/>
              </a:ext>
            </a:extLst>
          </p:cNvPr>
          <p:cNvPicPr>
            <a:picLocks noChangeAspect="1"/>
          </p:cNvPicPr>
          <p:nvPr/>
        </p:nvPicPr>
        <p:blipFill>
          <a:blip r:embed="rId6"/>
          <a:stretch>
            <a:fillRect/>
          </a:stretch>
        </p:blipFill>
        <p:spPr>
          <a:xfrm>
            <a:off x="5341344" y="5348461"/>
            <a:ext cx="6096000" cy="1369114"/>
          </a:xfrm>
          <a:prstGeom prst="rect">
            <a:avLst/>
          </a:prstGeom>
        </p:spPr>
      </p:pic>
      <p:sp>
        <p:nvSpPr>
          <p:cNvPr id="6" name="TextBox 5">
            <a:extLst>
              <a:ext uri="{FF2B5EF4-FFF2-40B4-BE49-F238E27FC236}">
                <a16:creationId xmlns:a16="http://schemas.microsoft.com/office/drawing/2014/main" id="{80E8D42D-E451-28D4-C4DE-EB7326D6CE21}"/>
              </a:ext>
            </a:extLst>
          </p:cNvPr>
          <p:cNvSpPr txBox="1"/>
          <p:nvPr/>
        </p:nvSpPr>
        <p:spPr>
          <a:xfrm>
            <a:off x="927363" y="1830014"/>
            <a:ext cx="277164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Chi-square tests indicate that there is a significant association between debtor, tuition fees up to date, gender, and scholarship holder and the target.</a:t>
            </a:r>
          </a:p>
        </p:txBody>
      </p:sp>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37D1D98C-4A95-707A-7795-A1149A4190E1}"/>
                  </a:ext>
                </a:extLst>
              </p14:cNvPr>
              <p14:cNvContentPartPr/>
              <p14:nvPr/>
            </p14:nvContentPartPr>
            <p14:xfrm>
              <a:off x="5374105" y="669256"/>
              <a:ext cx="800990" cy="30516"/>
            </p14:xfrm>
          </p:contentPart>
        </mc:Choice>
        <mc:Fallback xmlns="">
          <p:pic>
            <p:nvPicPr>
              <p:cNvPr id="12" name="Ink 11">
                <a:extLst>
                  <a:ext uri="{FF2B5EF4-FFF2-40B4-BE49-F238E27FC236}">
                    <a16:creationId xmlns:a16="http://schemas.microsoft.com/office/drawing/2014/main" id="{37D1D98C-4A95-707A-7795-A1149A4190E1}"/>
                  </a:ext>
                </a:extLst>
              </p:cNvPr>
              <p:cNvPicPr/>
              <p:nvPr/>
            </p:nvPicPr>
            <p:blipFill>
              <a:blip r:embed="rId8"/>
              <a:stretch>
                <a:fillRect/>
              </a:stretch>
            </p:blipFill>
            <p:spPr>
              <a:xfrm>
                <a:off x="5320130" y="561552"/>
                <a:ext cx="908580" cy="24556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219CAFC5-1BF5-2E07-49C8-2C11441DB82C}"/>
                  </a:ext>
                </a:extLst>
              </p14:cNvPr>
              <p14:cNvContentPartPr/>
              <p14:nvPr/>
            </p14:nvContentPartPr>
            <p14:xfrm>
              <a:off x="5344026" y="2313204"/>
              <a:ext cx="649574" cy="50936"/>
            </p14:xfrm>
          </p:contentPart>
        </mc:Choice>
        <mc:Fallback xmlns="">
          <p:pic>
            <p:nvPicPr>
              <p:cNvPr id="13" name="Ink 12">
                <a:extLst>
                  <a:ext uri="{FF2B5EF4-FFF2-40B4-BE49-F238E27FC236}">
                    <a16:creationId xmlns:a16="http://schemas.microsoft.com/office/drawing/2014/main" id="{219CAFC5-1BF5-2E07-49C8-2C11441DB82C}"/>
                  </a:ext>
                </a:extLst>
              </p:cNvPr>
              <p:cNvPicPr/>
              <p:nvPr/>
            </p:nvPicPr>
            <p:blipFill>
              <a:blip r:embed="rId10"/>
              <a:stretch>
                <a:fillRect/>
              </a:stretch>
            </p:blipFill>
            <p:spPr>
              <a:xfrm>
                <a:off x="5290045" y="2206345"/>
                <a:ext cx="757177" cy="26429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B5DD2960-CFA8-6DD2-A5A4-334BC302F040}"/>
                  </a:ext>
                </a:extLst>
              </p14:cNvPr>
              <p14:cNvContentPartPr/>
              <p14:nvPr/>
            </p14:nvContentPartPr>
            <p14:xfrm>
              <a:off x="5364078" y="3747810"/>
              <a:ext cx="780933" cy="30267"/>
            </p14:xfrm>
          </p:contentPart>
        </mc:Choice>
        <mc:Fallback xmlns="">
          <p:pic>
            <p:nvPicPr>
              <p:cNvPr id="14" name="Ink 13">
                <a:extLst>
                  <a:ext uri="{FF2B5EF4-FFF2-40B4-BE49-F238E27FC236}">
                    <a16:creationId xmlns:a16="http://schemas.microsoft.com/office/drawing/2014/main" id="{B5DD2960-CFA8-6DD2-A5A4-334BC302F040}"/>
                  </a:ext>
                </a:extLst>
              </p:cNvPr>
              <p:cNvPicPr/>
              <p:nvPr/>
            </p:nvPicPr>
            <p:blipFill>
              <a:blip r:embed="rId12"/>
              <a:stretch>
                <a:fillRect/>
              </a:stretch>
            </p:blipFill>
            <p:spPr>
              <a:xfrm>
                <a:off x="5310121" y="3640985"/>
                <a:ext cx="888487" cy="24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A4EFB9A4-D863-48C8-741D-732F53A5E22E}"/>
                  </a:ext>
                </a:extLst>
              </p14:cNvPr>
              <p14:cNvContentPartPr/>
              <p14:nvPr/>
            </p14:nvContentPartPr>
            <p14:xfrm>
              <a:off x="5374104" y="5431214"/>
              <a:ext cx="680675" cy="30621"/>
            </p14:xfrm>
          </p:contentPart>
        </mc:Choice>
        <mc:Fallback xmlns="">
          <p:pic>
            <p:nvPicPr>
              <p:cNvPr id="16" name="Ink 15">
                <a:extLst>
                  <a:ext uri="{FF2B5EF4-FFF2-40B4-BE49-F238E27FC236}">
                    <a16:creationId xmlns:a16="http://schemas.microsoft.com/office/drawing/2014/main" id="{A4EFB9A4-D863-48C8-741D-732F53A5E22E}"/>
                  </a:ext>
                </a:extLst>
              </p:cNvPr>
              <p:cNvPicPr/>
              <p:nvPr/>
            </p:nvPicPr>
            <p:blipFill>
              <a:blip r:embed="rId14"/>
              <a:stretch>
                <a:fillRect/>
              </a:stretch>
            </p:blipFill>
            <p:spPr>
              <a:xfrm>
                <a:off x="5320111" y="5324397"/>
                <a:ext cx="788302" cy="243900"/>
              </a:xfrm>
              <a:prstGeom prst="rect">
                <a:avLst/>
              </a:prstGeom>
            </p:spPr>
          </p:pic>
        </mc:Fallback>
      </mc:AlternateContent>
      <p:sp>
        <p:nvSpPr>
          <p:cNvPr id="9" name="TextBox 8">
            <a:extLst>
              <a:ext uri="{FF2B5EF4-FFF2-40B4-BE49-F238E27FC236}">
                <a16:creationId xmlns:a16="http://schemas.microsoft.com/office/drawing/2014/main" id="{1794495C-4E1F-132C-C53D-86DEEAACFBBC}"/>
              </a:ext>
            </a:extLst>
          </p:cNvPr>
          <p:cNvSpPr txBox="1"/>
          <p:nvPr/>
        </p:nvSpPr>
        <p:spPr>
          <a:xfrm>
            <a:off x="119130" y="170823"/>
            <a:ext cx="4924022" cy="116569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algn="ctr">
              <a:lnSpc>
                <a:spcPct val="90000"/>
              </a:lnSpc>
              <a:spcBef>
                <a:spcPct val="0"/>
              </a:spcBef>
              <a:spcAft>
                <a:spcPts val="600"/>
              </a:spcAft>
            </a:pPr>
            <a:r>
              <a:rPr lang="en-US" sz="2100" b="1" kern="1200">
                <a:latin typeface="+mj-lt"/>
                <a:ea typeface="+mj-ea"/>
                <a:cs typeface="+mj-cs"/>
              </a:rPr>
              <a:t>STATISTICAL TESTING: </a:t>
            </a:r>
          </a:p>
          <a:p>
            <a:pPr algn="ctr">
              <a:lnSpc>
                <a:spcPct val="90000"/>
              </a:lnSpc>
              <a:spcBef>
                <a:spcPct val="0"/>
              </a:spcBef>
              <a:spcAft>
                <a:spcPts val="600"/>
              </a:spcAft>
            </a:pPr>
            <a:r>
              <a:rPr lang="en-US" sz="2100" kern="1200">
                <a:latin typeface="+mj-lt"/>
                <a:ea typeface="+mj-ea"/>
                <a:cs typeface="+mj-cs"/>
              </a:rPr>
              <a:t>We performed statistical tests based on the nature of variables, as in</a:t>
            </a:r>
            <a:r>
              <a:rPr lang="en-US" sz="2100" b="1" kern="1200">
                <a:latin typeface="+mj-lt"/>
                <a:ea typeface="+mj-ea"/>
                <a:cs typeface="+mj-cs"/>
              </a:rPr>
              <a:t> Chi-square</a:t>
            </a:r>
            <a:r>
              <a:rPr lang="en-US" sz="2100" kern="1200">
                <a:latin typeface="+mj-lt"/>
                <a:ea typeface="+mj-ea"/>
                <a:cs typeface="+mj-cs"/>
              </a:rPr>
              <a:t> test, and </a:t>
            </a:r>
            <a:r>
              <a:rPr lang="en-US" sz="2100" b="1" kern="1200">
                <a:latin typeface="+mj-lt"/>
                <a:ea typeface="+mj-ea"/>
                <a:cs typeface="+mj-cs"/>
              </a:rPr>
              <a:t>Mann-Whitney </a:t>
            </a:r>
            <a:r>
              <a:rPr lang="en-US" sz="2100" kern="1200">
                <a:latin typeface="+mj-lt"/>
                <a:ea typeface="+mj-ea"/>
                <a:cs typeface="+mj-cs"/>
              </a:rPr>
              <a:t>test to find the statistical significance.</a:t>
            </a:r>
            <a:endParaRPr lang="en-US" sz="2100" kern="1200">
              <a:latin typeface="+mj-lt"/>
              <a:ea typeface="+mj-ea"/>
              <a:cs typeface="Calibri Light"/>
            </a:endParaRPr>
          </a:p>
        </p:txBody>
      </p:sp>
      <p:sp>
        <p:nvSpPr>
          <p:cNvPr id="11" name="TextBox 10">
            <a:extLst>
              <a:ext uri="{FF2B5EF4-FFF2-40B4-BE49-F238E27FC236}">
                <a16:creationId xmlns:a16="http://schemas.microsoft.com/office/drawing/2014/main" id="{C3F1D489-F062-C78B-214B-313536FBE78E}"/>
              </a:ext>
            </a:extLst>
          </p:cNvPr>
          <p:cNvSpPr txBox="1"/>
          <p:nvPr/>
        </p:nvSpPr>
        <p:spPr>
          <a:xfrm>
            <a:off x="959878" y="4243589"/>
            <a:ext cx="2507451" cy="2095958"/>
          </a:xfrm>
          <a:prstGeom prst="rect">
            <a:avLst/>
          </a:prstGeom>
          <a:noFill/>
        </p:spPr>
        <p:txBody>
          <a:bodyPr wrap="square" rtlCol="0">
            <a:spAutoFit/>
          </a:bodyPr>
          <a:lstStyle/>
          <a:p>
            <a:pPr defTabSz="731520">
              <a:spcAft>
                <a:spcPts val="600"/>
              </a:spcAft>
            </a:pPr>
            <a:r>
              <a:rPr lang="en-US" sz="1440" b="1" u="sng" kern="1200">
                <a:solidFill>
                  <a:schemeClr val="tx1"/>
                </a:solidFill>
                <a:latin typeface="+mn-lt"/>
                <a:ea typeface="+mn-ea"/>
                <a:cs typeface="+mn-cs"/>
              </a:rPr>
              <a:t>Hypotheses</a:t>
            </a:r>
            <a:r>
              <a:rPr lang="en-US" sz="1440" b="1" kern="1200">
                <a:solidFill>
                  <a:schemeClr val="tx1"/>
                </a:solidFill>
                <a:latin typeface="+mn-lt"/>
                <a:ea typeface="+mn-ea"/>
                <a:cs typeface="+mn-cs"/>
              </a:rPr>
              <a:t> </a:t>
            </a:r>
          </a:p>
          <a:p>
            <a:pPr defTabSz="731520">
              <a:spcAft>
                <a:spcPts val="600"/>
              </a:spcAft>
            </a:pPr>
            <a:r>
              <a:rPr lang="en-US" sz="1440" kern="1200">
                <a:solidFill>
                  <a:schemeClr val="tx1"/>
                </a:solidFill>
                <a:latin typeface="+mn-lt"/>
                <a:ea typeface="+mn-ea"/>
                <a:cs typeface="+mn-cs"/>
              </a:rPr>
              <a:t>NULL: There are no difference in proportion target category and variable</a:t>
            </a:r>
          </a:p>
          <a:p>
            <a:pPr defTabSz="731520">
              <a:spcAft>
                <a:spcPts val="600"/>
              </a:spcAft>
            </a:pPr>
            <a:endParaRPr lang="en-US" sz="1440" kern="1200">
              <a:solidFill>
                <a:schemeClr val="tx1"/>
              </a:solidFill>
              <a:latin typeface="+mn-lt"/>
              <a:ea typeface="+mn-ea"/>
              <a:cs typeface="+mn-cs"/>
            </a:endParaRPr>
          </a:p>
          <a:p>
            <a:pPr defTabSz="731520">
              <a:spcAft>
                <a:spcPts val="600"/>
              </a:spcAft>
            </a:pPr>
            <a:r>
              <a:rPr lang="en-US" sz="1440" kern="1200">
                <a:solidFill>
                  <a:schemeClr val="tx1"/>
                </a:solidFill>
                <a:latin typeface="+mn-lt"/>
                <a:ea typeface="+mn-ea"/>
                <a:cs typeface="+mn-cs"/>
              </a:rPr>
              <a:t>Alternative: There is a difference in proportion target category and variable</a:t>
            </a:r>
            <a:endParaRPr lang="en-US"/>
          </a:p>
        </p:txBody>
      </p:sp>
    </p:spTree>
    <p:extLst>
      <p:ext uri="{BB962C8B-B14F-4D97-AF65-F5344CB8AC3E}">
        <p14:creationId xmlns:p14="http://schemas.microsoft.com/office/powerpoint/2010/main" val="3806524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text on a white background&#10;&#10;Description automatically generated">
            <a:extLst>
              <a:ext uri="{FF2B5EF4-FFF2-40B4-BE49-F238E27FC236}">
                <a16:creationId xmlns:a16="http://schemas.microsoft.com/office/drawing/2014/main" id="{C0087B31-5A4B-0994-39F1-27DFF9450C1A}"/>
              </a:ext>
            </a:extLst>
          </p:cNvPr>
          <p:cNvPicPr>
            <a:picLocks noChangeAspect="1"/>
          </p:cNvPicPr>
          <p:nvPr/>
        </p:nvPicPr>
        <p:blipFill>
          <a:blip r:embed="rId3"/>
          <a:stretch>
            <a:fillRect/>
          </a:stretch>
        </p:blipFill>
        <p:spPr>
          <a:xfrm>
            <a:off x="501314" y="848142"/>
            <a:ext cx="8531970" cy="1053047"/>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F824F7A6-7F76-9B52-42C0-A69A0771D631}"/>
              </a:ext>
            </a:extLst>
          </p:cNvPr>
          <p:cNvPicPr>
            <a:picLocks noChangeAspect="1"/>
          </p:cNvPicPr>
          <p:nvPr/>
        </p:nvPicPr>
        <p:blipFill>
          <a:blip r:embed="rId4"/>
          <a:stretch>
            <a:fillRect/>
          </a:stretch>
        </p:blipFill>
        <p:spPr>
          <a:xfrm>
            <a:off x="501456" y="2044595"/>
            <a:ext cx="7930815" cy="1052050"/>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C19A16F0-43BC-A2AD-B9AD-17B9255C1B2C}"/>
                  </a:ext>
                </a:extLst>
              </p14:cNvPr>
              <p14:cNvContentPartPr/>
              <p14:nvPr/>
            </p14:nvContentPartPr>
            <p14:xfrm>
              <a:off x="581526" y="980072"/>
              <a:ext cx="1071677" cy="20487"/>
            </p14:xfrm>
          </p:contentPart>
        </mc:Choice>
        <mc:Fallback xmlns="">
          <p:pic>
            <p:nvPicPr>
              <p:cNvPr id="19" name="Ink 18">
                <a:extLst>
                  <a:ext uri="{FF2B5EF4-FFF2-40B4-BE49-F238E27FC236}">
                    <a16:creationId xmlns:a16="http://schemas.microsoft.com/office/drawing/2014/main" id="{C19A16F0-43BC-A2AD-B9AD-17B9255C1B2C}"/>
                  </a:ext>
                </a:extLst>
              </p:cNvPr>
              <p:cNvPicPr/>
              <p:nvPr/>
            </p:nvPicPr>
            <p:blipFill>
              <a:blip r:embed="rId6"/>
              <a:stretch>
                <a:fillRect/>
              </a:stretch>
            </p:blipFill>
            <p:spPr>
              <a:xfrm>
                <a:off x="527546" y="874105"/>
                <a:ext cx="1179277" cy="23206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826FE381-B40C-C731-714A-B2596F986B77}"/>
                  </a:ext>
                </a:extLst>
              </p14:cNvPr>
              <p14:cNvContentPartPr/>
              <p14:nvPr/>
            </p14:nvContentPartPr>
            <p14:xfrm>
              <a:off x="551447" y="2201757"/>
              <a:ext cx="1071694" cy="42158"/>
            </p14:xfrm>
          </p:contentPart>
        </mc:Choice>
        <mc:Fallback xmlns="">
          <p:pic>
            <p:nvPicPr>
              <p:cNvPr id="23" name="Ink 22">
                <a:extLst>
                  <a:ext uri="{FF2B5EF4-FFF2-40B4-BE49-F238E27FC236}">
                    <a16:creationId xmlns:a16="http://schemas.microsoft.com/office/drawing/2014/main" id="{826FE381-B40C-C731-714A-B2596F986B77}"/>
                  </a:ext>
                </a:extLst>
              </p:cNvPr>
              <p:cNvPicPr/>
              <p:nvPr/>
            </p:nvPicPr>
            <p:blipFill>
              <a:blip r:embed="rId8"/>
              <a:stretch>
                <a:fillRect/>
              </a:stretch>
            </p:blipFill>
            <p:spPr>
              <a:xfrm>
                <a:off x="497466" y="2094576"/>
                <a:ext cx="1179295" cy="256163"/>
              </a:xfrm>
              <a:prstGeom prst="rect">
                <a:avLst/>
              </a:prstGeom>
            </p:spPr>
          </p:pic>
        </mc:Fallback>
      </mc:AlternateContent>
      <p:sp>
        <p:nvSpPr>
          <p:cNvPr id="26" name="TextBox 25">
            <a:extLst>
              <a:ext uri="{FF2B5EF4-FFF2-40B4-BE49-F238E27FC236}">
                <a16:creationId xmlns:a16="http://schemas.microsoft.com/office/drawing/2014/main" id="{C98D81FB-4911-4523-1A94-F1030E97A2ED}"/>
              </a:ext>
            </a:extLst>
          </p:cNvPr>
          <p:cNvSpPr txBox="1"/>
          <p:nvPr/>
        </p:nvSpPr>
        <p:spPr>
          <a:xfrm>
            <a:off x="4767299" y="3865025"/>
            <a:ext cx="535546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Mann-Whitney test indicates that there is no significant association between previous qualification grade, admission rates and the dropout rate.</a:t>
            </a:r>
          </a:p>
        </p:txBody>
      </p:sp>
      <p:sp>
        <p:nvSpPr>
          <p:cNvPr id="28" name="TextBox 27">
            <a:extLst>
              <a:ext uri="{FF2B5EF4-FFF2-40B4-BE49-F238E27FC236}">
                <a16:creationId xmlns:a16="http://schemas.microsoft.com/office/drawing/2014/main" id="{A7911E7A-1B2C-F576-78C9-F4ED378F71C3}"/>
              </a:ext>
            </a:extLst>
          </p:cNvPr>
          <p:cNvSpPr txBox="1"/>
          <p:nvPr/>
        </p:nvSpPr>
        <p:spPr>
          <a:xfrm>
            <a:off x="451184" y="238124"/>
            <a:ext cx="2857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Mann-Whitney Tests:</a:t>
            </a:r>
            <a:endParaRPr lang="en-US"/>
          </a:p>
        </p:txBody>
      </p:sp>
      <p:sp>
        <p:nvSpPr>
          <p:cNvPr id="2" name="TextBox 1">
            <a:extLst>
              <a:ext uri="{FF2B5EF4-FFF2-40B4-BE49-F238E27FC236}">
                <a16:creationId xmlns:a16="http://schemas.microsoft.com/office/drawing/2014/main" id="{FEC3A3B8-B5F7-E0FF-F8B2-993CD31B5A71}"/>
              </a:ext>
            </a:extLst>
          </p:cNvPr>
          <p:cNvSpPr txBox="1"/>
          <p:nvPr/>
        </p:nvSpPr>
        <p:spPr>
          <a:xfrm>
            <a:off x="551447" y="3761356"/>
            <a:ext cx="3373281" cy="1754326"/>
          </a:xfrm>
          <a:prstGeom prst="rect">
            <a:avLst/>
          </a:prstGeom>
          <a:noFill/>
        </p:spPr>
        <p:txBody>
          <a:bodyPr wrap="square" rtlCol="0">
            <a:spAutoFit/>
          </a:bodyPr>
          <a:lstStyle/>
          <a:p>
            <a:r>
              <a:rPr lang="en-US" u="sng"/>
              <a:t>Hypotheses</a:t>
            </a:r>
          </a:p>
          <a:p>
            <a:r>
              <a:rPr lang="en-US"/>
              <a:t>Null : There are no difference in the means of the groups   </a:t>
            </a:r>
          </a:p>
          <a:p>
            <a:endParaRPr lang="en-US"/>
          </a:p>
          <a:p>
            <a:r>
              <a:rPr lang="en-US"/>
              <a:t>Alternative:  There is a difference between the means of the groups </a:t>
            </a:r>
          </a:p>
        </p:txBody>
      </p:sp>
    </p:spTree>
    <p:extLst>
      <p:ext uri="{BB962C8B-B14F-4D97-AF65-F5344CB8AC3E}">
        <p14:creationId xmlns:p14="http://schemas.microsoft.com/office/powerpoint/2010/main" val="1378971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5574C-68A1-DC39-654D-5612B2F849C1}"/>
              </a:ext>
            </a:extLst>
          </p:cNvPr>
          <p:cNvSpPr txBox="1"/>
          <p:nvPr/>
        </p:nvSpPr>
        <p:spPr>
          <a:xfrm>
            <a:off x="85139" y="68111"/>
            <a:ext cx="9169541"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a:cs typeface="Calibri"/>
              </a:rPr>
              <a:t>Correlation Matrix</a:t>
            </a:r>
          </a:p>
        </p:txBody>
      </p:sp>
      <p:sp>
        <p:nvSpPr>
          <p:cNvPr id="7" name="TextBox 6">
            <a:extLst>
              <a:ext uri="{FF2B5EF4-FFF2-40B4-BE49-F238E27FC236}">
                <a16:creationId xmlns:a16="http://schemas.microsoft.com/office/drawing/2014/main" id="{8556FC81-D124-28CC-AB6F-774844F1164F}"/>
              </a:ext>
            </a:extLst>
          </p:cNvPr>
          <p:cNvSpPr txBox="1"/>
          <p:nvPr/>
        </p:nvSpPr>
        <p:spPr>
          <a:xfrm>
            <a:off x="3015108" y="493382"/>
            <a:ext cx="64139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Correlation Matrix Formation for Independent Variables</a:t>
            </a:r>
            <a:endParaRPr lang="en-US"/>
          </a:p>
        </p:txBody>
      </p:sp>
      <p:sp>
        <p:nvSpPr>
          <p:cNvPr id="4" name="TextBox 3">
            <a:extLst>
              <a:ext uri="{FF2B5EF4-FFF2-40B4-BE49-F238E27FC236}">
                <a16:creationId xmlns:a16="http://schemas.microsoft.com/office/drawing/2014/main" id="{84DC19BF-F679-0CE2-BC3E-D026B20C4D52}"/>
              </a:ext>
            </a:extLst>
          </p:cNvPr>
          <p:cNvSpPr txBox="1"/>
          <p:nvPr/>
        </p:nvSpPr>
        <p:spPr>
          <a:xfrm>
            <a:off x="625" y="1384809"/>
            <a:ext cx="1192886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mn-lt"/>
                <a:cs typeface="+mn-lt"/>
              </a:rPr>
              <a:t>Correlation matrix for independent variables which depicts the correlation between all pairs of independent variables.</a:t>
            </a:r>
            <a:endParaRPr lang="en-US" sz="1600">
              <a:ea typeface="Calibri"/>
              <a:cs typeface="Calibri"/>
            </a:endParaRPr>
          </a:p>
        </p:txBody>
      </p:sp>
      <p:pic>
        <p:nvPicPr>
          <p:cNvPr id="5" name="Picture 4" descr="A computer screen shot of a computer code&#10;&#10;Description automatically generated">
            <a:extLst>
              <a:ext uri="{FF2B5EF4-FFF2-40B4-BE49-F238E27FC236}">
                <a16:creationId xmlns:a16="http://schemas.microsoft.com/office/drawing/2014/main" id="{F972E034-4183-431A-B563-9920477980A9}"/>
              </a:ext>
            </a:extLst>
          </p:cNvPr>
          <p:cNvPicPr>
            <a:picLocks noChangeAspect="1"/>
          </p:cNvPicPr>
          <p:nvPr/>
        </p:nvPicPr>
        <p:blipFill>
          <a:blip r:embed="rId3"/>
          <a:stretch>
            <a:fillRect/>
          </a:stretch>
        </p:blipFill>
        <p:spPr>
          <a:xfrm>
            <a:off x="333829" y="2049329"/>
            <a:ext cx="6183085" cy="3180257"/>
          </a:xfrm>
          <a:prstGeom prst="rect">
            <a:avLst/>
          </a:prstGeom>
        </p:spPr>
      </p:pic>
      <p:sp>
        <p:nvSpPr>
          <p:cNvPr id="9" name="TextBox 8">
            <a:extLst>
              <a:ext uri="{FF2B5EF4-FFF2-40B4-BE49-F238E27FC236}">
                <a16:creationId xmlns:a16="http://schemas.microsoft.com/office/drawing/2014/main" id="{9BD48029-0084-BCFF-12B2-FFD6329F69BB}"/>
              </a:ext>
            </a:extLst>
          </p:cNvPr>
          <p:cNvSpPr txBox="1"/>
          <p:nvPr/>
        </p:nvSpPr>
        <p:spPr>
          <a:xfrm>
            <a:off x="6923313" y="2046514"/>
            <a:ext cx="422365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A correlation matrix displays correlation coefficients between variables, indicating the strength and direction of their relationships. Ranging from -1 to 1, a coefficient of 1 signifies a perfect positive correlation, -1 a perfect negative correlation, and 0 no correlation.</a:t>
            </a:r>
          </a:p>
          <a:p>
            <a:endParaRPr lang="en-US">
              <a:cs typeface="Calibri"/>
            </a:endParaRPr>
          </a:p>
        </p:txBody>
      </p:sp>
      <p:sp>
        <p:nvSpPr>
          <p:cNvPr id="11" name="TextBox 10">
            <a:extLst>
              <a:ext uri="{FF2B5EF4-FFF2-40B4-BE49-F238E27FC236}">
                <a16:creationId xmlns:a16="http://schemas.microsoft.com/office/drawing/2014/main" id="{8842EDA4-22A8-DCF5-3A0C-6B583225564E}"/>
              </a:ext>
            </a:extLst>
          </p:cNvPr>
          <p:cNvSpPr txBox="1"/>
          <p:nvPr/>
        </p:nvSpPr>
        <p:spPr>
          <a:xfrm>
            <a:off x="6966857" y="4354285"/>
            <a:ext cx="39914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Correlation matrices are valuable tools for understanding complex datasets and guiding statistical analyses.</a:t>
            </a:r>
          </a:p>
        </p:txBody>
      </p:sp>
    </p:spTree>
    <p:extLst>
      <p:ext uri="{BB962C8B-B14F-4D97-AF65-F5344CB8AC3E}">
        <p14:creationId xmlns:p14="http://schemas.microsoft.com/office/powerpoint/2010/main" val="1051396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32B334-12E9-ECE0-B021-19DCB1C41B63}"/>
              </a:ext>
            </a:extLst>
          </p:cNvPr>
          <p:cNvSpPr txBox="1"/>
          <p:nvPr/>
        </p:nvSpPr>
        <p:spPr>
          <a:xfrm>
            <a:off x="85140" y="68111"/>
            <a:ext cx="7390122"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a:latin typeface="Calibri"/>
                <a:cs typeface="Calibri"/>
              </a:rPr>
              <a:t>Filtering Correlation Matrix</a:t>
            </a:r>
          </a:p>
        </p:txBody>
      </p:sp>
      <p:sp>
        <p:nvSpPr>
          <p:cNvPr id="5" name="TextBox 4">
            <a:extLst>
              <a:ext uri="{FF2B5EF4-FFF2-40B4-BE49-F238E27FC236}">
                <a16:creationId xmlns:a16="http://schemas.microsoft.com/office/drawing/2014/main" id="{B6EAE577-C0C6-863A-D891-9DF9FAEF724B}"/>
              </a:ext>
            </a:extLst>
          </p:cNvPr>
          <p:cNvSpPr txBox="1"/>
          <p:nvPr/>
        </p:nvSpPr>
        <p:spPr>
          <a:xfrm>
            <a:off x="85029" y="584659"/>
            <a:ext cx="62769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alibri"/>
                <a:cs typeface="Calibri"/>
              </a:rPr>
              <a:t>keeping only those pairs of independent variables which have the correlation within the range [0.5, 0.8]</a:t>
            </a:r>
          </a:p>
        </p:txBody>
      </p:sp>
      <p:pic>
        <p:nvPicPr>
          <p:cNvPr id="6" name="Picture 5" descr="A screenshot of a computer&#10;&#10;Description automatically generated">
            <a:extLst>
              <a:ext uri="{FF2B5EF4-FFF2-40B4-BE49-F238E27FC236}">
                <a16:creationId xmlns:a16="http://schemas.microsoft.com/office/drawing/2014/main" id="{281F3E3C-338C-F2B2-6A82-B81A3C6E23E8}"/>
              </a:ext>
            </a:extLst>
          </p:cNvPr>
          <p:cNvPicPr>
            <a:picLocks noChangeAspect="1"/>
          </p:cNvPicPr>
          <p:nvPr/>
        </p:nvPicPr>
        <p:blipFill>
          <a:blip r:embed="rId2"/>
          <a:stretch>
            <a:fillRect/>
          </a:stretch>
        </p:blipFill>
        <p:spPr>
          <a:xfrm>
            <a:off x="6621590" y="413920"/>
            <a:ext cx="3626766" cy="698202"/>
          </a:xfrm>
          <a:prstGeom prst="rect">
            <a:avLst/>
          </a:prstGeom>
        </p:spPr>
      </p:pic>
      <p:pic>
        <p:nvPicPr>
          <p:cNvPr id="7" name="Picture 6" descr="A table of numbers and letters&#10;&#10;Description automatically generated">
            <a:extLst>
              <a:ext uri="{FF2B5EF4-FFF2-40B4-BE49-F238E27FC236}">
                <a16:creationId xmlns:a16="http://schemas.microsoft.com/office/drawing/2014/main" id="{C5E000E2-F04A-5ECB-C789-3813D7AEEEC7}"/>
              </a:ext>
            </a:extLst>
          </p:cNvPr>
          <p:cNvPicPr>
            <a:picLocks noChangeAspect="1"/>
          </p:cNvPicPr>
          <p:nvPr/>
        </p:nvPicPr>
        <p:blipFill>
          <a:blip r:embed="rId3"/>
          <a:stretch>
            <a:fillRect/>
          </a:stretch>
        </p:blipFill>
        <p:spPr>
          <a:xfrm>
            <a:off x="743715" y="1269088"/>
            <a:ext cx="10791481" cy="337834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B018EED-E8B1-1463-CB43-46C1E6E6A214}"/>
              </a:ext>
            </a:extLst>
          </p:cNvPr>
          <p:cNvPicPr>
            <a:picLocks noChangeAspect="1"/>
          </p:cNvPicPr>
          <p:nvPr/>
        </p:nvPicPr>
        <p:blipFill>
          <a:blip r:embed="rId4"/>
          <a:stretch>
            <a:fillRect/>
          </a:stretch>
        </p:blipFill>
        <p:spPr>
          <a:xfrm>
            <a:off x="741601" y="4642251"/>
            <a:ext cx="10743738" cy="2114053"/>
          </a:xfrm>
          <a:prstGeom prst="rect">
            <a:avLst/>
          </a:prstGeom>
        </p:spPr>
      </p:pic>
    </p:spTree>
    <p:extLst>
      <p:ext uri="{BB962C8B-B14F-4D97-AF65-F5344CB8AC3E}">
        <p14:creationId xmlns:p14="http://schemas.microsoft.com/office/powerpoint/2010/main" val="2624157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12E2F1A5-5F8D-6FB6-FD99-311BA38C0B4A}"/>
              </a:ext>
            </a:extLst>
          </p:cNvPr>
          <p:cNvPicPr>
            <a:picLocks noChangeAspect="1"/>
          </p:cNvPicPr>
          <p:nvPr/>
        </p:nvPicPr>
        <p:blipFill>
          <a:blip r:embed="rId3"/>
          <a:stretch>
            <a:fillRect/>
          </a:stretch>
        </p:blipFill>
        <p:spPr>
          <a:xfrm>
            <a:off x="769890" y="1301889"/>
            <a:ext cx="10860534" cy="4952903"/>
          </a:xfrm>
          <a:prstGeom prst="rect">
            <a:avLst/>
          </a:prstGeom>
        </p:spPr>
      </p:pic>
      <p:sp>
        <p:nvSpPr>
          <p:cNvPr id="4" name="TextBox 3">
            <a:extLst>
              <a:ext uri="{FF2B5EF4-FFF2-40B4-BE49-F238E27FC236}">
                <a16:creationId xmlns:a16="http://schemas.microsoft.com/office/drawing/2014/main" id="{283F6334-1DB6-9381-D89C-BF6D3EA8CB8C}"/>
              </a:ext>
            </a:extLst>
          </p:cNvPr>
          <p:cNvSpPr txBox="1"/>
          <p:nvPr/>
        </p:nvSpPr>
        <p:spPr>
          <a:xfrm>
            <a:off x="427661" y="231322"/>
            <a:ext cx="1133014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cs typeface="Calibri"/>
              </a:rPr>
              <a:t>As we can see in the filtered correlation matrix that for each column, we have some associated columns which satisfies our filtering criteria and have non-null correlation values. Next step, is to pick the column pairs from this filtered correlation matrix which have non-null correlation between them. Therefore, we want to have the column pairs which satisfies the filtering criteria i.e. 0.5 &lt;= correlation &lt;=0.8</a:t>
            </a:r>
            <a:endParaRPr lang="en-US"/>
          </a:p>
          <a:p>
            <a:pPr algn="ctr"/>
            <a:endParaRPr lang="en-US" sz="1600">
              <a:ea typeface="Calibri"/>
              <a:cs typeface="Calibri"/>
            </a:endParaRPr>
          </a:p>
        </p:txBody>
      </p:sp>
    </p:spTree>
    <p:extLst>
      <p:ext uri="{BB962C8B-B14F-4D97-AF65-F5344CB8AC3E}">
        <p14:creationId xmlns:p14="http://schemas.microsoft.com/office/powerpoint/2010/main" val="176716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4C6D44-1FE0-FBCE-45A3-B7B4EC1D1702}"/>
              </a:ext>
            </a:extLst>
          </p:cNvPr>
          <p:cNvSpPr txBox="1"/>
          <p:nvPr/>
        </p:nvSpPr>
        <p:spPr>
          <a:xfrm>
            <a:off x="166387" y="753067"/>
            <a:ext cx="8054874"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a:ea typeface="+mn-lt"/>
                <a:cs typeface="+mn-lt"/>
              </a:rPr>
              <a:t>Introduction:</a:t>
            </a:r>
            <a:endParaRPr lang="en-US" sz="2400">
              <a:latin typeface="Times New Roman"/>
              <a:ea typeface="+mn-lt"/>
              <a:cs typeface="Times New Roman"/>
            </a:endParaRPr>
          </a:p>
          <a:p>
            <a:endParaRPr lang="en-US" sz="1600">
              <a:latin typeface="Times New Roman"/>
              <a:ea typeface="+mn-lt"/>
              <a:cs typeface="+mn-lt"/>
            </a:endParaRPr>
          </a:p>
          <a:p>
            <a:r>
              <a:rPr lang="en-US" sz="1600" b="1">
                <a:solidFill>
                  <a:srgbClr val="1F1F1F"/>
                </a:solidFill>
                <a:ea typeface="+mn-lt"/>
                <a:cs typeface="+mn-lt"/>
              </a:rPr>
              <a:t>Background: </a:t>
            </a:r>
          </a:p>
          <a:p>
            <a:pPr marL="285750" indent="-285750">
              <a:buFont typeface="Arial"/>
              <a:buChar char="•"/>
            </a:pPr>
            <a:r>
              <a:rPr lang="en-US" sz="1600">
                <a:solidFill>
                  <a:srgbClr val="1F1F1F"/>
                </a:solidFill>
                <a:ea typeface="+mn-lt"/>
                <a:cs typeface="+mn-lt"/>
              </a:rPr>
              <a:t>As the landscape of higher education evolves, there is a growing need to understand the factors that contribute to student success and dropout rates.</a:t>
            </a:r>
            <a:endParaRPr lang="en-US">
              <a:cs typeface="Calibri" panose="020F0502020204030204"/>
            </a:endParaRPr>
          </a:p>
          <a:p>
            <a:pPr marL="285750" indent="-285750">
              <a:buFont typeface="Arial"/>
              <a:buChar char="•"/>
            </a:pPr>
            <a:endParaRPr lang="en-US" sz="1600">
              <a:solidFill>
                <a:srgbClr val="1F1F1F"/>
              </a:solidFill>
              <a:ea typeface="+mn-lt"/>
              <a:cs typeface="+mn-lt"/>
            </a:endParaRPr>
          </a:p>
          <a:p>
            <a:pPr marL="285750" indent="-285750">
              <a:buFont typeface="Arial"/>
              <a:buChar char="•"/>
            </a:pPr>
            <a:r>
              <a:rPr lang="en-US" sz="1600">
                <a:solidFill>
                  <a:srgbClr val="1F1F1F"/>
                </a:solidFill>
                <a:ea typeface="+mn-lt"/>
                <a:cs typeface="+mn-lt"/>
              </a:rPr>
              <a:t>Predictive analysis offers a strategic approach to identify potential challenges, ultimately aiming to enhance both retention rates and overall academic achievement.</a:t>
            </a:r>
          </a:p>
          <a:p>
            <a:pPr marL="285750" indent="-285750">
              <a:buFont typeface="Arial"/>
              <a:buChar char="•"/>
            </a:pPr>
            <a:endParaRPr lang="en-US" sz="1600">
              <a:solidFill>
                <a:srgbClr val="1F1F1F"/>
              </a:solidFill>
              <a:ea typeface="+mn-lt"/>
              <a:cs typeface="+mn-lt"/>
            </a:endParaRPr>
          </a:p>
          <a:p>
            <a:endParaRPr lang="en-US" sz="1600">
              <a:solidFill>
                <a:srgbClr val="1F1F1F"/>
              </a:solidFill>
              <a:ea typeface="+mn-lt"/>
              <a:cs typeface="+mn-lt"/>
            </a:endParaRPr>
          </a:p>
          <a:p>
            <a:endParaRPr lang="en-US" sz="1600">
              <a:solidFill>
                <a:srgbClr val="1F1F1F"/>
              </a:solidFill>
              <a:ea typeface="+mn-lt"/>
              <a:cs typeface="+mn-lt"/>
            </a:endParaRPr>
          </a:p>
          <a:p>
            <a:pPr marL="285750" indent="-285750">
              <a:buFont typeface="Arial"/>
              <a:buChar char="•"/>
            </a:pPr>
            <a:r>
              <a:rPr lang="en-US" sz="1600">
                <a:solidFill>
                  <a:srgbClr val="1F1F1F"/>
                </a:solidFill>
                <a:ea typeface="+mn-lt"/>
                <a:cs typeface="+mn-lt"/>
              </a:rPr>
              <a:t>Our project delves into the application of machine learning models to predict student dropout and academic success using a comprehensive dataset from a higher education institution. </a:t>
            </a:r>
            <a:endParaRPr lang="en-US" sz="1600">
              <a:solidFill>
                <a:srgbClr val="000000"/>
              </a:solidFill>
              <a:ea typeface="+mn-lt"/>
              <a:cs typeface="+mn-lt"/>
            </a:endParaRPr>
          </a:p>
          <a:p>
            <a:endParaRPr lang="en-US" sz="1600">
              <a:solidFill>
                <a:srgbClr val="1F1F1F"/>
              </a:solidFill>
              <a:ea typeface="+mn-lt"/>
              <a:cs typeface="+mn-lt"/>
            </a:endParaRPr>
          </a:p>
          <a:p>
            <a:pPr marL="285750" indent="-285750">
              <a:buFont typeface="Arial"/>
              <a:buChar char="•"/>
            </a:pPr>
            <a:r>
              <a:rPr lang="en-US" sz="1600">
                <a:solidFill>
                  <a:srgbClr val="1F1F1F"/>
                </a:solidFill>
                <a:ea typeface="+mn-lt"/>
                <a:cs typeface="+mn-lt"/>
              </a:rPr>
              <a:t>The dataset encompasses a diverse range of student characteristics, including academic path, demographics, social-economic factors, courses, and academic performance indicators. (Martins et al., 2021)</a:t>
            </a:r>
            <a:endParaRPr lang="en-US" sz="1600">
              <a:ea typeface="Calibri"/>
              <a:cs typeface="Calibri"/>
            </a:endParaRPr>
          </a:p>
          <a:p>
            <a:pPr marL="285750" indent="-285750">
              <a:buFont typeface="Arial"/>
              <a:buChar char="•"/>
            </a:pPr>
            <a:endParaRPr lang="en-US" sz="1600">
              <a:latin typeface="Calibri"/>
              <a:ea typeface="+mn-lt"/>
              <a:cs typeface="+mn-lt"/>
            </a:endParaRPr>
          </a:p>
        </p:txBody>
      </p:sp>
      <p:pic>
        <p:nvPicPr>
          <p:cNvPr id="3" name="Picture 2" descr="Utah schools are in 'triage' mode when it comes to mental health support  for students | KUER">
            <a:extLst>
              <a:ext uri="{FF2B5EF4-FFF2-40B4-BE49-F238E27FC236}">
                <a16:creationId xmlns:a16="http://schemas.microsoft.com/office/drawing/2014/main" id="{EC44609A-A98B-91F5-00F7-03F9AB3B60FA}"/>
              </a:ext>
            </a:extLst>
          </p:cNvPr>
          <p:cNvPicPr>
            <a:picLocks noChangeAspect="1"/>
          </p:cNvPicPr>
          <p:nvPr/>
        </p:nvPicPr>
        <p:blipFill>
          <a:blip r:embed="rId3"/>
          <a:stretch>
            <a:fillRect/>
          </a:stretch>
        </p:blipFill>
        <p:spPr>
          <a:xfrm>
            <a:off x="8843158" y="904674"/>
            <a:ext cx="2619375" cy="1743075"/>
          </a:xfrm>
          <a:prstGeom prst="rect">
            <a:avLst/>
          </a:prstGeom>
        </p:spPr>
      </p:pic>
      <p:pic>
        <p:nvPicPr>
          <p:cNvPr id="4" name="Picture 3" descr="15 High-Paying Jobs for High School Dropouts">
            <a:extLst>
              <a:ext uri="{FF2B5EF4-FFF2-40B4-BE49-F238E27FC236}">
                <a16:creationId xmlns:a16="http://schemas.microsoft.com/office/drawing/2014/main" id="{8FF2074A-C4FB-B07C-CDDB-739890946AFE}"/>
              </a:ext>
            </a:extLst>
          </p:cNvPr>
          <p:cNvPicPr>
            <a:picLocks noChangeAspect="1"/>
          </p:cNvPicPr>
          <p:nvPr/>
        </p:nvPicPr>
        <p:blipFill>
          <a:blip r:embed="rId4"/>
          <a:stretch>
            <a:fillRect/>
          </a:stretch>
        </p:blipFill>
        <p:spPr>
          <a:xfrm>
            <a:off x="8845216" y="4829318"/>
            <a:ext cx="2612857" cy="1550504"/>
          </a:xfrm>
          <a:prstGeom prst="rect">
            <a:avLst/>
          </a:prstGeom>
        </p:spPr>
      </p:pic>
      <p:pic>
        <p:nvPicPr>
          <p:cNvPr id="5" name="Picture 4" descr="Opinion | What Can Stop Kids From Dropping Out - The New York Times">
            <a:extLst>
              <a:ext uri="{FF2B5EF4-FFF2-40B4-BE49-F238E27FC236}">
                <a16:creationId xmlns:a16="http://schemas.microsoft.com/office/drawing/2014/main" id="{F673A146-C9FC-A47B-8B1B-1CB3488D255D}"/>
              </a:ext>
            </a:extLst>
          </p:cNvPr>
          <p:cNvPicPr>
            <a:picLocks noChangeAspect="1"/>
          </p:cNvPicPr>
          <p:nvPr/>
        </p:nvPicPr>
        <p:blipFill>
          <a:blip r:embed="rId5"/>
          <a:stretch>
            <a:fillRect/>
          </a:stretch>
        </p:blipFill>
        <p:spPr>
          <a:xfrm>
            <a:off x="8786008" y="2928267"/>
            <a:ext cx="2733675" cy="1666875"/>
          </a:xfrm>
          <a:prstGeom prst="rect">
            <a:avLst/>
          </a:prstGeom>
        </p:spPr>
      </p:pic>
    </p:spTree>
    <p:extLst>
      <p:ext uri="{BB962C8B-B14F-4D97-AF65-F5344CB8AC3E}">
        <p14:creationId xmlns:p14="http://schemas.microsoft.com/office/powerpoint/2010/main" val="1442925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text on a white background&#10;&#10;Description automatically generated">
            <a:extLst>
              <a:ext uri="{FF2B5EF4-FFF2-40B4-BE49-F238E27FC236}">
                <a16:creationId xmlns:a16="http://schemas.microsoft.com/office/drawing/2014/main" id="{51FE1942-492E-43A2-16C3-1F90C94F4B41}"/>
              </a:ext>
            </a:extLst>
          </p:cNvPr>
          <p:cNvPicPr>
            <a:picLocks noChangeAspect="1"/>
          </p:cNvPicPr>
          <p:nvPr/>
        </p:nvPicPr>
        <p:blipFill>
          <a:blip r:embed="rId3"/>
          <a:stretch>
            <a:fillRect/>
          </a:stretch>
        </p:blipFill>
        <p:spPr>
          <a:xfrm>
            <a:off x="740038" y="799248"/>
            <a:ext cx="1518935" cy="319005"/>
          </a:xfrm>
          <a:prstGeom prst="rect">
            <a:avLst/>
          </a:prstGeom>
        </p:spPr>
      </p:pic>
      <p:sp>
        <p:nvSpPr>
          <p:cNvPr id="5" name="TextBox 4">
            <a:extLst>
              <a:ext uri="{FF2B5EF4-FFF2-40B4-BE49-F238E27FC236}">
                <a16:creationId xmlns:a16="http://schemas.microsoft.com/office/drawing/2014/main" id="{2BFFB40B-3054-BD53-03F0-761C0DFF9DE8}"/>
              </a:ext>
            </a:extLst>
          </p:cNvPr>
          <p:cNvSpPr txBox="1"/>
          <p:nvPr/>
        </p:nvSpPr>
        <p:spPr>
          <a:xfrm>
            <a:off x="79283" y="70474"/>
            <a:ext cx="1190129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Calibri"/>
                <a:cs typeface="Calibri"/>
              </a:rPr>
              <a:t>We can see in our correlation dictionary below that each column has a respective list of columns where the correlation condition was satisfied from filtered correlation matrix. Moreover, one can see some instances where for some columns we have empty list which shows that for these columns no other column was present which satisfied the above defined correlation condition. Therefore, such columns could be ignored for further processing down this notebook.</a:t>
            </a:r>
            <a:endParaRPr lang="en-US"/>
          </a:p>
        </p:txBody>
      </p:sp>
      <p:pic>
        <p:nvPicPr>
          <p:cNvPr id="6" name="Picture 5" descr="A screenshot of a computer program&#10;&#10;Description automatically generated">
            <a:extLst>
              <a:ext uri="{FF2B5EF4-FFF2-40B4-BE49-F238E27FC236}">
                <a16:creationId xmlns:a16="http://schemas.microsoft.com/office/drawing/2014/main" id="{5E8779C7-761C-7127-654B-643B5916A563}"/>
              </a:ext>
            </a:extLst>
          </p:cNvPr>
          <p:cNvPicPr>
            <a:picLocks noChangeAspect="1"/>
          </p:cNvPicPr>
          <p:nvPr/>
        </p:nvPicPr>
        <p:blipFill>
          <a:blip r:embed="rId4"/>
          <a:stretch>
            <a:fillRect/>
          </a:stretch>
        </p:blipFill>
        <p:spPr>
          <a:xfrm>
            <a:off x="695038" y="1245514"/>
            <a:ext cx="4892311" cy="5446928"/>
          </a:xfrm>
          <a:prstGeom prst="rect">
            <a:avLst/>
          </a:prstGeom>
        </p:spPr>
      </p:pic>
      <p:pic>
        <p:nvPicPr>
          <p:cNvPr id="7" name="Picture 6" descr="A white background with black text&#10;&#10;Description automatically generated">
            <a:extLst>
              <a:ext uri="{FF2B5EF4-FFF2-40B4-BE49-F238E27FC236}">
                <a16:creationId xmlns:a16="http://schemas.microsoft.com/office/drawing/2014/main" id="{A6BEC04B-8985-FF71-6713-A682F58EE03C}"/>
              </a:ext>
            </a:extLst>
          </p:cNvPr>
          <p:cNvPicPr>
            <a:picLocks noChangeAspect="1"/>
          </p:cNvPicPr>
          <p:nvPr/>
        </p:nvPicPr>
        <p:blipFill>
          <a:blip r:embed="rId5"/>
          <a:stretch>
            <a:fillRect/>
          </a:stretch>
        </p:blipFill>
        <p:spPr>
          <a:xfrm>
            <a:off x="5972159" y="2796294"/>
            <a:ext cx="6096000" cy="2119038"/>
          </a:xfrm>
          <a:prstGeom prst="rect">
            <a:avLst/>
          </a:prstGeom>
        </p:spPr>
      </p:pic>
    </p:spTree>
    <p:extLst>
      <p:ext uri="{BB962C8B-B14F-4D97-AF65-F5344CB8AC3E}">
        <p14:creationId xmlns:p14="http://schemas.microsoft.com/office/powerpoint/2010/main" val="379957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808E66-F169-A9FB-93EB-9BDB42968257}"/>
              </a:ext>
            </a:extLst>
          </p:cNvPr>
          <p:cNvSpPr txBox="1"/>
          <p:nvPr/>
        </p:nvSpPr>
        <p:spPr>
          <a:xfrm>
            <a:off x="98676" y="87712"/>
            <a:ext cx="116328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Calculating Correlation of Independent Variables with Target Variables</a:t>
            </a:r>
            <a:endParaRPr lang="en-US" b="1">
              <a:cs typeface="Calibri"/>
            </a:endParaRPr>
          </a:p>
        </p:txBody>
      </p:sp>
      <p:pic>
        <p:nvPicPr>
          <p:cNvPr id="3" name="Picture 2" descr="A screenshot of a computer&#10;&#10;Description automatically generated">
            <a:extLst>
              <a:ext uri="{FF2B5EF4-FFF2-40B4-BE49-F238E27FC236}">
                <a16:creationId xmlns:a16="http://schemas.microsoft.com/office/drawing/2014/main" id="{AED55F9E-C970-846D-23F4-658C45355BAC}"/>
              </a:ext>
            </a:extLst>
          </p:cNvPr>
          <p:cNvPicPr>
            <a:picLocks noChangeAspect="1"/>
          </p:cNvPicPr>
          <p:nvPr/>
        </p:nvPicPr>
        <p:blipFill>
          <a:blip r:embed="rId2"/>
          <a:stretch>
            <a:fillRect/>
          </a:stretch>
        </p:blipFill>
        <p:spPr>
          <a:xfrm>
            <a:off x="197353" y="520302"/>
            <a:ext cx="7269151" cy="4233093"/>
          </a:xfrm>
          <a:prstGeom prst="rect">
            <a:avLst/>
          </a:prstGeom>
        </p:spPr>
      </p:pic>
      <p:pic>
        <p:nvPicPr>
          <p:cNvPr id="5" name="Picture 4" descr="A table of numbers with text&#10;&#10;Description automatically generated">
            <a:extLst>
              <a:ext uri="{FF2B5EF4-FFF2-40B4-BE49-F238E27FC236}">
                <a16:creationId xmlns:a16="http://schemas.microsoft.com/office/drawing/2014/main" id="{B1975309-483E-BDBB-E68F-3F01562C5594}"/>
              </a:ext>
            </a:extLst>
          </p:cNvPr>
          <p:cNvPicPr>
            <a:picLocks noChangeAspect="1"/>
          </p:cNvPicPr>
          <p:nvPr/>
        </p:nvPicPr>
        <p:blipFill>
          <a:blip r:embed="rId3"/>
          <a:stretch>
            <a:fillRect/>
          </a:stretch>
        </p:blipFill>
        <p:spPr>
          <a:xfrm>
            <a:off x="8491905" y="488996"/>
            <a:ext cx="3409283" cy="5046742"/>
          </a:xfrm>
          <a:prstGeom prst="rect">
            <a:avLst/>
          </a:prstGeom>
        </p:spPr>
      </p:pic>
      <p:pic>
        <p:nvPicPr>
          <p:cNvPr id="6" name="Picture 5" descr="A table with numbers and letters&#10;&#10;Description automatically generated">
            <a:extLst>
              <a:ext uri="{FF2B5EF4-FFF2-40B4-BE49-F238E27FC236}">
                <a16:creationId xmlns:a16="http://schemas.microsoft.com/office/drawing/2014/main" id="{6A13890D-FABD-5E2F-33FE-2E9B76F1CD11}"/>
              </a:ext>
            </a:extLst>
          </p:cNvPr>
          <p:cNvPicPr>
            <a:picLocks noChangeAspect="1"/>
          </p:cNvPicPr>
          <p:nvPr/>
        </p:nvPicPr>
        <p:blipFill>
          <a:blip r:embed="rId4"/>
          <a:stretch>
            <a:fillRect/>
          </a:stretch>
        </p:blipFill>
        <p:spPr>
          <a:xfrm>
            <a:off x="8508086" y="5568807"/>
            <a:ext cx="3360475" cy="1290111"/>
          </a:xfrm>
          <a:prstGeom prst="rect">
            <a:avLst/>
          </a:prstGeom>
        </p:spPr>
      </p:pic>
      <p:sp>
        <p:nvSpPr>
          <p:cNvPr id="7" name="TextBox 6">
            <a:extLst>
              <a:ext uri="{FF2B5EF4-FFF2-40B4-BE49-F238E27FC236}">
                <a16:creationId xmlns:a16="http://schemas.microsoft.com/office/drawing/2014/main" id="{206A9AB3-B040-E7F6-75BA-FAB391D78BBD}"/>
              </a:ext>
            </a:extLst>
          </p:cNvPr>
          <p:cNvSpPr txBox="1"/>
          <p:nvPr/>
        </p:nvSpPr>
        <p:spPr>
          <a:xfrm>
            <a:off x="325736" y="5406729"/>
            <a:ext cx="753228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Here we can see that the above defined function gives us a </a:t>
            </a:r>
            <a:r>
              <a:rPr lang="en-US" sz="1600" err="1">
                <a:latin typeface="Calibri"/>
                <a:cs typeface="Calibri"/>
              </a:rPr>
              <a:t>dataframe</a:t>
            </a:r>
            <a:r>
              <a:rPr lang="en-US" sz="1600">
                <a:latin typeface="Calibri"/>
                <a:cs typeface="Calibri"/>
              </a:rPr>
              <a:t> which consists of correlation for each independent variable for three target classes.</a:t>
            </a:r>
          </a:p>
        </p:txBody>
      </p:sp>
    </p:spTree>
    <p:extLst>
      <p:ext uri="{BB962C8B-B14F-4D97-AF65-F5344CB8AC3E}">
        <p14:creationId xmlns:p14="http://schemas.microsoft.com/office/powerpoint/2010/main" val="1470160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F955E4-2E9D-8892-F157-10217EA35551}"/>
              </a:ext>
            </a:extLst>
          </p:cNvPr>
          <p:cNvSpPr txBox="1"/>
          <p:nvPr/>
        </p:nvSpPr>
        <p:spPr>
          <a:xfrm>
            <a:off x="98675" y="87712"/>
            <a:ext cx="11961755"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a:cs typeface="Calibri"/>
              </a:rPr>
              <a:t>Selecting Independent Variables that are Highly Correlated with Dependent Variable</a:t>
            </a:r>
          </a:p>
        </p:txBody>
      </p:sp>
      <p:pic>
        <p:nvPicPr>
          <p:cNvPr id="3" name="Picture 2" descr="A screenshot of a computer code&#10;&#10;Description automatically generated">
            <a:extLst>
              <a:ext uri="{FF2B5EF4-FFF2-40B4-BE49-F238E27FC236}">
                <a16:creationId xmlns:a16="http://schemas.microsoft.com/office/drawing/2014/main" id="{A451546E-7C20-C2C9-6766-755DE154F618}"/>
              </a:ext>
            </a:extLst>
          </p:cNvPr>
          <p:cNvPicPr>
            <a:picLocks noChangeAspect="1"/>
          </p:cNvPicPr>
          <p:nvPr/>
        </p:nvPicPr>
        <p:blipFill>
          <a:blip r:embed="rId3"/>
          <a:stretch>
            <a:fillRect/>
          </a:stretch>
        </p:blipFill>
        <p:spPr>
          <a:xfrm>
            <a:off x="32893" y="555132"/>
            <a:ext cx="6096000" cy="3335650"/>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5DB04DE9-5733-4B35-B63B-6B8CD76A81A2}"/>
              </a:ext>
            </a:extLst>
          </p:cNvPr>
          <p:cNvPicPr>
            <a:picLocks noChangeAspect="1"/>
          </p:cNvPicPr>
          <p:nvPr/>
        </p:nvPicPr>
        <p:blipFill>
          <a:blip r:embed="rId4"/>
          <a:stretch>
            <a:fillRect/>
          </a:stretch>
        </p:blipFill>
        <p:spPr>
          <a:xfrm>
            <a:off x="6134375" y="555652"/>
            <a:ext cx="6002806" cy="334009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E24A358-5565-0D2D-3C15-F2E127B0CA8A}"/>
              </a:ext>
            </a:extLst>
          </p:cNvPr>
          <p:cNvPicPr>
            <a:picLocks noChangeAspect="1"/>
          </p:cNvPicPr>
          <p:nvPr/>
        </p:nvPicPr>
        <p:blipFill>
          <a:blip r:embed="rId5"/>
          <a:stretch>
            <a:fillRect/>
          </a:stretch>
        </p:blipFill>
        <p:spPr>
          <a:xfrm>
            <a:off x="2795828" y="4643366"/>
            <a:ext cx="6677093" cy="2165195"/>
          </a:xfrm>
          <a:prstGeom prst="rect">
            <a:avLst/>
          </a:prstGeom>
        </p:spPr>
      </p:pic>
      <p:sp>
        <p:nvSpPr>
          <p:cNvPr id="6" name="TextBox 5">
            <a:extLst>
              <a:ext uri="{FF2B5EF4-FFF2-40B4-BE49-F238E27FC236}">
                <a16:creationId xmlns:a16="http://schemas.microsoft.com/office/drawing/2014/main" id="{00A3DE40-155E-36F6-80D5-0A44DE25C206}"/>
              </a:ext>
            </a:extLst>
          </p:cNvPr>
          <p:cNvSpPr txBox="1"/>
          <p:nvPr/>
        </p:nvSpPr>
        <p:spPr>
          <a:xfrm>
            <a:off x="1282791" y="3985425"/>
            <a:ext cx="1055835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Using the above defined functions we find out the unique independent variables from highly correlated independent variable pairs which have maximum correlation with dependent variable i.e. Dropout class.</a:t>
            </a:r>
            <a:endParaRPr lang="en-US" sz="1600">
              <a:ea typeface="Calibri"/>
              <a:cs typeface="Calibri"/>
            </a:endParaRPr>
          </a:p>
        </p:txBody>
      </p:sp>
    </p:spTree>
    <p:extLst>
      <p:ext uri="{BB962C8B-B14F-4D97-AF65-F5344CB8AC3E}">
        <p14:creationId xmlns:p14="http://schemas.microsoft.com/office/powerpoint/2010/main" val="26543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E346AD-A890-9319-3E61-6CB2EE57B7DF}"/>
              </a:ext>
            </a:extLst>
          </p:cNvPr>
          <p:cNvSpPr txBox="1"/>
          <p:nvPr/>
        </p:nvSpPr>
        <p:spPr>
          <a:xfrm>
            <a:off x="109640" y="87712"/>
            <a:ext cx="844230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a:latin typeface="Calibri"/>
                <a:cs typeface="Calibri"/>
              </a:rPr>
              <a:t>Correlation Matrix –</a:t>
            </a:r>
          </a:p>
          <a:p>
            <a:r>
              <a:rPr lang="en-US" sz="1900" b="1">
                <a:latin typeface="Calibri"/>
                <a:cs typeface="Calibri"/>
              </a:rPr>
              <a:t>Heatmap of selected independent variables</a:t>
            </a:r>
          </a:p>
        </p:txBody>
      </p:sp>
      <p:pic>
        <p:nvPicPr>
          <p:cNvPr id="4" name="Picture 3" descr="A close-up of a computer code&#10;&#10;Description automatically generated">
            <a:extLst>
              <a:ext uri="{FF2B5EF4-FFF2-40B4-BE49-F238E27FC236}">
                <a16:creationId xmlns:a16="http://schemas.microsoft.com/office/drawing/2014/main" id="{E58EC9A2-EB2F-C909-69CB-C247B86EC28D}"/>
              </a:ext>
            </a:extLst>
          </p:cNvPr>
          <p:cNvPicPr>
            <a:picLocks noChangeAspect="1"/>
          </p:cNvPicPr>
          <p:nvPr/>
        </p:nvPicPr>
        <p:blipFill>
          <a:blip r:embed="rId3"/>
          <a:stretch>
            <a:fillRect/>
          </a:stretch>
        </p:blipFill>
        <p:spPr>
          <a:xfrm>
            <a:off x="7207648" y="839230"/>
            <a:ext cx="4896640" cy="1730412"/>
          </a:xfrm>
          <a:prstGeom prst="rect">
            <a:avLst/>
          </a:prstGeom>
        </p:spPr>
      </p:pic>
      <p:pic>
        <p:nvPicPr>
          <p:cNvPr id="5" name="Picture 4">
            <a:extLst>
              <a:ext uri="{FF2B5EF4-FFF2-40B4-BE49-F238E27FC236}">
                <a16:creationId xmlns:a16="http://schemas.microsoft.com/office/drawing/2014/main" id="{03293AD1-55DD-1750-67C4-48A97E5D9D57}"/>
              </a:ext>
            </a:extLst>
          </p:cNvPr>
          <p:cNvPicPr>
            <a:picLocks noChangeAspect="1"/>
          </p:cNvPicPr>
          <p:nvPr/>
        </p:nvPicPr>
        <p:blipFill>
          <a:blip r:embed="rId4"/>
          <a:stretch>
            <a:fillRect/>
          </a:stretch>
        </p:blipFill>
        <p:spPr>
          <a:xfrm>
            <a:off x="1070" y="1187160"/>
            <a:ext cx="7053719" cy="5567186"/>
          </a:xfrm>
          <a:prstGeom prst="rect">
            <a:avLst/>
          </a:prstGeom>
        </p:spPr>
      </p:pic>
      <p:sp>
        <p:nvSpPr>
          <p:cNvPr id="6" name="TextBox 5">
            <a:extLst>
              <a:ext uri="{FF2B5EF4-FFF2-40B4-BE49-F238E27FC236}">
                <a16:creationId xmlns:a16="http://schemas.microsoft.com/office/drawing/2014/main" id="{1D6BBFF6-59D1-0DD6-9CE2-C4C56406ACC6}"/>
              </a:ext>
            </a:extLst>
          </p:cNvPr>
          <p:cNvSpPr txBox="1"/>
          <p:nvPr/>
        </p:nvSpPr>
        <p:spPr>
          <a:xfrm>
            <a:off x="7271658" y="2743200"/>
            <a:ext cx="465908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A heat map is a data visualization technique that represents the magnitude of a phenomenon as colors in a matrix. </a:t>
            </a:r>
            <a:endParaRPr lang="en-US"/>
          </a:p>
          <a:p>
            <a:pPr algn="just"/>
            <a:endParaRPr lang="en-US">
              <a:ea typeface="+mn-lt"/>
              <a:cs typeface="+mn-lt"/>
            </a:endParaRPr>
          </a:p>
          <a:p>
            <a:pPr algn="just"/>
            <a:r>
              <a:rPr lang="en-US">
                <a:ea typeface="+mn-lt"/>
                <a:cs typeface="+mn-lt"/>
              </a:rPr>
              <a:t>It frequently uses color intensity to show the strength of correlations between variables in the context of correlation matrices or multivariate data. Cooler hues, like blue, indicate lower values, whereas warmer hues, like red, signify higher values. Heat maps are used for their ability to quickly convey complex information, making patterns and trends in large datasets more accessible. </a:t>
            </a:r>
            <a:endParaRPr lang="en-US">
              <a:cs typeface="Calibri"/>
            </a:endParaRPr>
          </a:p>
        </p:txBody>
      </p:sp>
    </p:spTree>
    <p:extLst>
      <p:ext uri="{BB962C8B-B14F-4D97-AF65-F5344CB8AC3E}">
        <p14:creationId xmlns:p14="http://schemas.microsoft.com/office/powerpoint/2010/main" val="4245122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rred financial stock market data and graph">
            <a:extLst>
              <a:ext uri="{FF2B5EF4-FFF2-40B4-BE49-F238E27FC236}">
                <a16:creationId xmlns:a16="http://schemas.microsoft.com/office/drawing/2014/main" id="{98EF52DC-CDC6-477E-1B32-A577B2329C3F}"/>
              </a:ext>
            </a:extLst>
          </p:cNvPr>
          <p:cNvPicPr>
            <a:picLocks noChangeAspect="1"/>
          </p:cNvPicPr>
          <p:nvPr/>
        </p:nvPicPr>
        <p:blipFill rotWithShape="1">
          <a:blip r:embed="rId2"/>
          <a:srcRect l="25947" r="6435" b="4"/>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2" name="TextBox 1">
            <a:extLst>
              <a:ext uri="{FF2B5EF4-FFF2-40B4-BE49-F238E27FC236}">
                <a16:creationId xmlns:a16="http://schemas.microsoft.com/office/drawing/2014/main" id="{31E93525-CA86-15B6-0304-2D41E5779B72}"/>
              </a:ext>
            </a:extLst>
          </p:cNvPr>
          <p:cNvSpPr txBox="1"/>
          <p:nvPr/>
        </p:nvSpPr>
        <p:spPr>
          <a:xfrm>
            <a:off x="6449668" y="1843581"/>
            <a:ext cx="5290038" cy="340623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3200" b="1"/>
              <a:t>MACHINE LEARNING MODELS</a:t>
            </a:r>
            <a:endParaRPr lang="en-US" sz="3200" b="1">
              <a:cs typeface="Calibri"/>
            </a:endParaRP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400"/>
              <a:t>LOGISTIC REGRESSION</a:t>
            </a:r>
            <a:endParaRPr lang="en-US" sz="2400">
              <a:cs typeface="Calibri"/>
            </a:endParaRPr>
          </a:p>
          <a:p>
            <a:pPr indent="-228600">
              <a:lnSpc>
                <a:spcPct val="90000"/>
              </a:lnSpc>
              <a:spcAft>
                <a:spcPts val="600"/>
              </a:spcAft>
              <a:buFont typeface="Arial" panose="020B0604020202020204" pitchFamily="34" charset="0"/>
              <a:buChar char="•"/>
            </a:pPr>
            <a:r>
              <a:rPr lang="en-US" sz="2400"/>
              <a:t>RANDOM FOREST</a:t>
            </a:r>
            <a:endParaRPr lang="en-US" sz="2400">
              <a:cs typeface="Calibri"/>
            </a:endParaRPr>
          </a:p>
          <a:p>
            <a:pPr indent="-228600">
              <a:lnSpc>
                <a:spcPct val="90000"/>
              </a:lnSpc>
              <a:spcAft>
                <a:spcPts val="600"/>
              </a:spcAft>
              <a:buFont typeface="Arial" panose="020B0604020202020204" pitchFamily="34" charset="0"/>
              <a:buChar char="•"/>
            </a:pPr>
            <a:r>
              <a:rPr lang="en-US" sz="2400"/>
              <a:t>DECISION TREE</a:t>
            </a:r>
            <a:endParaRPr lang="en-US" sz="2400">
              <a:cs typeface="Calibri"/>
            </a:endParaRPr>
          </a:p>
        </p:txBody>
      </p:sp>
    </p:spTree>
    <p:extLst>
      <p:ext uri="{BB962C8B-B14F-4D97-AF65-F5344CB8AC3E}">
        <p14:creationId xmlns:p14="http://schemas.microsoft.com/office/powerpoint/2010/main" val="245929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2C1636-11D1-C9CF-C46C-2EBC82D2A0C2}"/>
              </a:ext>
            </a:extLst>
          </p:cNvPr>
          <p:cNvSpPr txBox="1"/>
          <p:nvPr/>
        </p:nvSpPr>
        <p:spPr>
          <a:xfrm>
            <a:off x="142532" y="87711"/>
            <a:ext cx="115012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Creating One Hot Encoding for Categorical Target Variable</a:t>
            </a:r>
          </a:p>
        </p:txBody>
      </p:sp>
      <p:pic>
        <p:nvPicPr>
          <p:cNvPr id="4" name="Picture 3" descr="A screenshot of a computer&#10;&#10;Description automatically generated">
            <a:extLst>
              <a:ext uri="{FF2B5EF4-FFF2-40B4-BE49-F238E27FC236}">
                <a16:creationId xmlns:a16="http://schemas.microsoft.com/office/drawing/2014/main" id="{F98BFBF8-3268-DC87-B4D6-290ADFF3F925}"/>
              </a:ext>
            </a:extLst>
          </p:cNvPr>
          <p:cNvPicPr>
            <a:picLocks noChangeAspect="1"/>
          </p:cNvPicPr>
          <p:nvPr/>
        </p:nvPicPr>
        <p:blipFill>
          <a:blip r:embed="rId3"/>
          <a:stretch>
            <a:fillRect/>
          </a:stretch>
        </p:blipFill>
        <p:spPr>
          <a:xfrm>
            <a:off x="208317" y="452939"/>
            <a:ext cx="11369697" cy="6319417"/>
          </a:xfrm>
          <a:prstGeom prst="rect">
            <a:avLst/>
          </a:prstGeom>
        </p:spPr>
      </p:pic>
    </p:spTree>
    <p:extLst>
      <p:ext uri="{BB962C8B-B14F-4D97-AF65-F5344CB8AC3E}">
        <p14:creationId xmlns:p14="http://schemas.microsoft.com/office/powerpoint/2010/main" val="589463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EC16C-4810-3BE4-6015-23FCE6C54CF2}"/>
              </a:ext>
            </a:extLst>
          </p:cNvPr>
          <p:cNvSpPr txBox="1"/>
          <p:nvPr/>
        </p:nvSpPr>
        <p:spPr>
          <a:xfrm>
            <a:off x="109640" y="98676"/>
            <a:ext cx="10733784"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a:ea typeface="Calibri"/>
                <a:cs typeface="Calibri"/>
              </a:rPr>
              <a:t>Splitting and Training Dataset</a:t>
            </a:r>
            <a:endParaRPr lang="en-US" sz="1900" b="1">
              <a:cs typeface="Calibri"/>
            </a:endParaRPr>
          </a:p>
        </p:txBody>
      </p:sp>
      <p:sp>
        <p:nvSpPr>
          <p:cNvPr id="4" name="TextBox 3">
            <a:extLst>
              <a:ext uri="{FF2B5EF4-FFF2-40B4-BE49-F238E27FC236}">
                <a16:creationId xmlns:a16="http://schemas.microsoft.com/office/drawing/2014/main" id="{1BC3C52C-6B77-A52C-FDF2-50F9D53E9931}"/>
              </a:ext>
            </a:extLst>
          </p:cNvPr>
          <p:cNvSpPr txBox="1"/>
          <p:nvPr/>
        </p:nvSpPr>
        <p:spPr>
          <a:xfrm>
            <a:off x="109120" y="3341313"/>
            <a:ext cx="271281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we separate out the independent and dependent variables in two different dataframes.</a:t>
            </a:r>
            <a:endParaRPr lang="en-US" sz="1600">
              <a:cs typeface="Calibri"/>
            </a:endParaRPr>
          </a:p>
        </p:txBody>
      </p:sp>
      <p:sp>
        <p:nvSpPr>
          <p:cNvPr id="5" name="TextBox 4">
            <a:extLst>
              <a:ext uri="{FF2B5EF4-FFF2-40B4-BE49-F238E27FC236}">
                <a16:creationId xmlns:a16="http://schemas.microsoft.com/office/drawing/2014/main" id="{F598376E-816F-50B1-F9BB-6E1260706A95}"/>
              </a:ext>
            </a:extLst>
          </p:cNvPr>
          <p:cNvSpPr txBox="1"/>
          <p:nvPr/>
        </p:nvSpPr>
        <p:spPr>
          <a:xfrm>
            <a:off x="3524831" y="3786090"/>
            <a:ext cx="39141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1600">
                <a:latin typeface="Calibri"/>
                <a:cs typeface="Calibri"/>
              </a:rPr>
              <a:t>Splitting dataset into training and test set</a:t>
            </a:r>
          </a:p>
        </p:txBody>
      </p:sp>
      <p:pic>
        <p:nvPicPr>
          <p:cNvPr id="6" name="Picture 5" descr="A screenshot of a computer code&#10;&#10;Description automatically generated">
            <a:extLst>
              <a:ext uri="{FF2B5EF4-FFF2-40B4-BE49-F238E27FC236}">
                <a16:creationId xmlns:a16="http://schemas.microsoft.com/office/drawing/2014/main" id="{1FE9E4A8-EA60-320D-0121-24DF2E5FB624}"/>
              </a:ext>
            </a:extLst>
          </p:cNvPr>
          <p:cNvPicPr>
            <a:picLocks noChangeAspect="1"/>
          </p:cNvPicPr>
          <p:nvPr/>
        </p:nvPicPr>
        <p:blipFill>
          <a:blip r:embed="rId3"/>
          <a:stretch>
            <a:fillRect/>
          </a:stretch>
        </p:blipFill>
        <p:spPr>
          <a:xfrm>
            <a:off x="3522221" y="4205976"/>
            <a:ext cx="8516283" cy="235801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A6F4DCB-0FA4-A894-6211-2F3FEA1DB0D5}"/>
              </a:ext>
            </a:extLst>
          </p:cNvPr>
          <p:cNvPicPr>
            <a:picLocks noChangeAspect="1"/>
          </p:cNvPicPr>
          <p:nvPr/>
        </p:nvPicPr>
        <p:blipFill>
          <a:blip r:embed="rId4"/>
          <a:stretch>
            <a:fillRect/>
          </a:stretch>
        </p:blipFill>
        <p:spPr>
          <a:xfrm>
            <a:off x="716317" y="283815"/>
            <a:ext cx="8053078" cy="2508610"/>
          </a:xfrm>
          <a:prstGeom prst="rect">
            <a:avLst/>
          </a:prstGeom>
        </p:spPr>
      </p:pic>
      <p:sp>
        <p:nvSpPr>
          <p:cNvPr id="3" name="TextBox 2">
            <a:extLst>
              <a:ext uri="{FF2B5EF4-FFF2-40B4-BE49-F238E27FC236}">
                <a16:creationId xmlns:a16="http://schemas.microsoft.com/office/drawing/2014/main" id="{9B070139-FB72-0718-DA86-42FD552FD886}"/>
              </a:ext>
            </a:extLst>
          </p:cNvPr>
          <p:cNvSpPr txBox="1"/>
          <p:nvPr/>
        </p:nvSpPr>
        <p:spPr>
          <a:xfrm>
            <a:off x="8352972" y="914400"/>
            <a:ext cx="368662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1600">
                <a:ea typeface="+mn-lt"/>
                <a:cs typeface="+mn-lt"/>
              </a:rPr>
              <a:t>Splitting data in machine learning involves dividing a dataset into training and testing sets. The training set is used to teach the model patterns, and the testing set evaluates the model's ability to make accurate predictions on new, unseen data. This helps assess the model's performance and generalization.</a:t>
            </a:r>
            <a:endParaRPr lang="en-US" sz="1600">
              <a:cs typeface="Calibri" panose="020F0502020204030204"/>
            </a:endParaRPr>
          </a:p>
        </p:txBody>
      </p:sp>
    </p:spTree>
    <p:extLst>
      <p:ext uri="{BB962C8B-B14F-4D97-AF65-F5344CB8AC3E}">
        <p14:creationId xmlns:p14="http://schemas.microsoft.com/office/powerpoint/2010/main" val="2627590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2C3F0B-1864-A102-98D6-3B03C9B20343}"/>
              </a:ext>
            </a:extLst>
          </p:cNvPr>
          <p:cNvSpPr txBox="1"/>
          <p:nvPr/>
        </p:nvSpPr>
        <p:spPr>
          <a:xfrm>
            <a:off x="87712" y="76748"/>
            <a:ext cx="9220748"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a:ea typeface="Calibri"/>
                <a:cs typeface="Calibri"/>
              </a:rPr>
              <a:t>Feature Selection</a:t>
            </a:r>
            <a:endParaRPr lang="en-US" sz="1900" b="1">
              <a:cs typeface="Calibri"/>
            </a:endParaRPr>
          </a:p>
        </p:txBody>
      </p:sp>
      <p:sp>
        <p:nvSpPr>
          <p:cNvPr id="3" name="TextBox 2">
            <a:extLst>
              <a:ext uri="{FF2B5EF4-FFF2-40B4-BE49-F238E27FC236}">
                <a16:creationId xmlns:a16="http://schemas.microsoft.com/office/drawing/2014/main" id="{058EFE5F-2AEE-D5A5-B7FF-0DADFD2A1A14}"/>
              </a:ext>
            </a:extLst>
          </p:cNvPr>
          <p:cNvSpPr txBox="1"/>
          <p:nvPr/>
        </p:nvSpPr>
        <p:spPr>
          <a:xfrm>
            <a:off x="87712" y="603021"/>
            <a:ext cx="114354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Checking shape of data and potential null values in each columns</a:t>
            </a:r>
            <a:endParaRPr lang="en-US" sz="1600">
              <a:cs typeface="Calibri"/>
            </a:endParaRPr>
          </a:p>
        </p:txBody>
      </p:sp>
      <p:pic>
        <p:nvPicPr>
          <p:cNvPr id="4" name="Picture 3" descr="A screenshot of a computer&#10;&#10;Description automatically generated">
            <a:extLst>
              <a:ext uri="{FF2B5EF4-FFF2-40B4-BE49-F238E27FC236}">
                <a16:creationId xmlns:a16="http://schemas.microsoft.com/office/drawing/2014/main" id="{95AFBC8A-3A68-D8E7-CEFC-ECFF499B6816}"/>
              </a:ext>
            </a:extLst>
          </p:cNvPr>
          <p:cNvPicPr>
            <a:picLocks noChangeAspect="1"/>
          </p:cNvPicPr>
          <p:nvPr/>
        </p:nvPicPr>
        <p:blipFill>
          <a:blip r:embed="rId3"/>
          <a:stretch>
            <a:fillRect/>
          </a:stretch>
        </p:blipFill>
        <p:spPr>
          <a:xfrm>
            <a:off x="224607" y="1196176"/>
            <a:ext cx="7905376" cy="5529159"/>
          </a:xfrm>
          <a:prstGeom prst="rect">
            <a:avLst/>
          </a:prstGeom>
        </p:spPr>
      </p:pic>
      <p:sp>
        <p:nvSpPr>
          <p:cNvPr id="5" name="TextBox 4">
            <a:extLst>
              <a:ext uri="{FF2B5EF4-FFF2-40B4-BE49-F238E27FC236}">
                <a16:creationId xmlns:a16="http://schemas.microsoft.com/office/drawing/2014/main" id="{962FFE0A-3140-30A6-0847-6E57CA6419F7}"/>
              </a:ext>
            </a:extLst>
          </p:cNvPr>
          <p:cNvSpPr txBox="1"/>
          <p:nvPr/>
        </p:nvSpPr>
        <p:spPr>
          <a:xfrm>
            <a:off x="8303946" y="6146225"/>
            <a:ext cx="35523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We can see, there are no null values present in any columns.</a:t>
            </a:r>
            <a:endParaRPr lang="en-US" sz="1600">
              <a:cs typeface="Calibri"/>
            </a:endParaRPr>
          </a:p>
        </p:txBody>
      </p:sp>
      <p:sp>
        <p:nvSpPr>
          <p:cNvPr id="6" name="TextBox 5">
            <a:extLst>
              <a:ext uri="{FF2B5EF4-FFF2-40B4-BE49-F238E27FC236}">
                <a16:creationId xmlns:a16="http://schemas.microsoft.com/office/drawing/2014/main" id="{533C9F17-3F93-0741-81C4-5BAE873F25A3}"/>
              </a:ext>
            </a:extLst>
          </p:cNvPr>
          <p:cNvSpPr txBox="1"/>
          <p:nvPr/>
        </p:nvSpPr>
        <p:spPr>
          <a:xfrm>
            <a:off x="8302171" y="268514"/>
            <a:ext cx="348342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Feature selection is done in machine learning to improve model efficiency and accuracy by choosing the most relevant and impactful features. It helps reduce complexity, prevent overfitting, and enhances the model's ability to generalize well to new, unseen data, resulting in better overall performance and interpretability.</a:t>
            </a:r>
            <a:endParaRPr lang="en-US"/>
          </a:p>
        </p:txBody>
      </p:sp>
      <p:sp>
        <p:nvSpPr>
          <p:cNvPr id="7" name="TextBox 6">
            <a:extLst>
              <a:ext uri="{FF2B5EF4-FFF2-40B4-BE49-F238E27FC236}">
                <a16:creationId xmlns:a16="http://schemas.microsoft.com/office/drawing/2014/main" id="{636153FA-5AEA-3E7F-6903-5AF459C97C19}"/>
              </a:ext>
            </a:extLst>
          </p:cNvPr>
          <p:cNvSpPr txBox="1"/>
          <p:nvPr/>
        </p:nvSpPr>
        <p:spPr>
          <a:xfrm>
            <a:off x="8389257" y="2960915"/>
            <a:ext cx="2917371"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In our dataset comprising 35 features, we performed feature selection to retain the most relevant ones that significantly contribute to predicting the target variable, "Dropout Rate." This process aims to enhance model efficiency, reduce complexity, and ensure that the selected features are key contributors to accurate predictions.</a:t>
            </a:r>
            <a:endParaRPr lang="en-US"/>
          </a:p>
          <a:p>
            <a:pPr marL="285750" indent="-285750">
              <a:buFont typeface="Arial"/>
              <a:buChar char="•"/>
            </a:pPr>
            <a:endParaRPr lang="en-US" sz="1600">
              <a:cs typeface="Calibri"/>
            </a:endParaRPr>
          </a:p>
        </p:txBody>
      </p:sp>
    </p:spTree>
    <p:extLst>
      <p:ext uri="{BB962C8B-B14F-4D97-AF65-F5344CB8AC3E}">
        <p14:creationId xmlns:p14="http://schemas.microsoft.com/office/powerpoint/2010/main" val="4041636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A6EFC8-BFB5-14A7-C73C-5FCD3E152881}"/>
              </a:ext>
            </a:extLst>
          </p:cNvPr>
          <p:cNvSpPr txBox="1"/>
          <p:nvPr/>
        </p:nvSpPr>
        <p:spPr>
          <a:xfrm>
            <a:off x="6359346" y="2720227"/>
            <a:ext cx="578702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1600">
                <a:latin typeface="Calibri"/>
                <a:cs typeface="Calibri"/>
              </a:rPr>
              <a:t>Using forward feature selection with </a:t>
            </a:r>
            <a:r>
              <a:rPr lang="en-US" sz="1600">
                <a:ea typeface="+mn-lt"/>
                <a:cs typeface="+mn-lt"/>
              </a:rPr>
              <a:t>Random Forest Classifier</a:t>
            </a:r>
            <a:r>
              <a:rPr lang="en-US" sz="1600">
                <a:latin typeface="Calibri"/>
                <a:cs typeface="Calibri"/>
              </a:rPr>
              <a:t> to select statistically significant important features from whole feature space which could significantly improve the overall performance of classifier in predicting the dropout cases.</a:t>
            </a:r>
            <a:endParaRPr lang="en-US">
              <a:cs typeface="Calibri" panose="020F0502020204030204"/>
            </a:endParaRPr>
          </a:p>
        </p:txBody>
      </p:sp>
      <p:pic>
        <p:nvPicPr>
          <p:cNvPr id="3" name="Picture 2" descr="A close-up of a screen&#10;&#10;Description automatically generated">
            <a:extLst>
              <a:ext uri="{FF2B5EF4-FFF2-40B4-BE49-F238E27FC236}">
                <a16:creationId xmlns:a16="http://schemas.microsoft.com/office/drawing/2014/main" id="{ADC73F36-9944-EC58-5727-02D4305B47BC}"/>
              </a:ext>
            </a:extLst>
          </p:cNvPr>
          <p:cNvPicPr>
            <a:picLocks noChangeAspect="1"/>
          </p:cNvPicPr>
          <p:nvPr/>
        </p:nvPicPr>
        <p:blipFill>
          <a:blip r:embed="rId3"/>
          <a:stretch>
            <a:fillRect/>
          </a:stretch>
        </p:blipFill>
        <p:spPr>
          <a:xfrm>
            <a:off x="136320" y="2239708"/>
            <a:ext cx="5847116" cy="1718026"/>
          </a:xfrm>
          <a:prstGeom prst="rect">
            <a:avLst/>
          </a:prstGeom>
        </p:spPr>
      </p:pic>
      <p:sp>
        <p:nvSpPr>
          <p:cNvPr id="5" name="TextBox 4">
            <a:extLst>
              <a:ext uri="{FF2B5EF4-FFF2-40B4-BE49-F238E27FC236}">
                <a16:creationId xmlns:a16="http://schemas.microsoft.com/office/drawing/2014/main" id="{7DFA4525-E526-7F17-A403-D0738A86E94F}"/>
              </a:ext>
            </a:extLst>
          </p:cNvPr>
          <p:cNvSpPr txBox="1"/>
          <p:nvPr/>
        </p:nvSpPr>
        <p:spPr>
          <a:xfrm>
            <a:off x="898057" y="4920653"/>
            <a:ext cx="432849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1600">
                <a:cs typeface="Calibri"/>
              </a:rPr>
              <a:t>There are total </a:t>
            </a:r>
            <a:r>
              <a:rPr lang="en-US" sz="1600" b="1">
                <a:cs typeface="Calibri"/>
              </a:rPr>
              <a:t>17 important features</a:t>
            </a:r>
            <a:r>
              <a:rPr lang="en-US" sz="1600">
                <a:cs typeface="Calibri"/>
              </a:rPr>
              <a:t> out of </a:t>
            </a:r>
            <a:r>
              <a:rPr lang="en-US" sz="1600" b="1">
                <a:cs typeface="Calibri"/>
              </a:rPr>
              <a:t>35 available</a:t>
            </a:r>
            <a:r>
              <a:rPr lang="en-US" sz="1600">
                <a:cs typeface="Calibri"/>
              </a:rPr>
              <a:t> features which are statistically important in predicting the target class.</a:t>
            </a:r>
            <a:endParaRPr lang="en-US" sz="1600">
              <a:latin typeface="Calibri"/>
              <a:cs typeface="Calibri"/>
            </a:endParaRPr>
          </a:p>
        </p:txBody>
      </p:sp>
      <p:pic>
        <p:nvPicPr>
          <p:cNvPr id="6" name="Picture 5" descr="A screenshot of a computer code&#10;&#10;Description automatically generated">
            <a:extLst>
              <a:ext uri="{FF2B5EF4-FFF2-40B4-BE49-F238E27FC236}">
                <a16:creationId xmlns:a16="http://schemas.microsoft.com/office/drawing/2014/main" id="{29591C88-A724-82F1-78E0-D128B492C245}"/>
              </a:ext>
            </a:extLst>
          </p:cNvPr>
          <p:cNvPicPr>
            <a:picLocks noChangeAspect="1"/>
          </p:cNvPicPr>
          <p:nvPr/>
        </p:nvPicPr>
        <p:blipFill>
          <a:blip r:embed="rId4"/>
          <a:stretch>
            <a:fillRect/>
          </a:stretch>
        </p:blipFill>
        <p:spPr>
          <a:xfrm>
            <a:off x="5965372" y="3955143"/>
            <a:ext cx="6132285" cy="2764971"/>
          </a:xfrm>
          <a:prstGeom prst="rect">
            <a:avLst/>
          </a:prstGeom>
        </p:spPr>
      </p:pic>
      <p:sp>
        <p:nvSpPr>
          <p:cNvPr id="4" name="TextBox 3">
            <a:extLst>
              <a:ext uri="{FF2B5EF4-FFF2-40B4-BE49-F238E27FC236}">
                <a16:creationId xmlns:a16="http://schemas.microsoft.com/office/drawing/2014/main" id="{B98771C9-4D24-CCB0-DEAC-151972FD7A30}"/>
              </a:ext>
            </a:extLst>
          </p:cNvPr>
          <p:cNvSpPr txBox="1"/>
          <p:nvPr/>
        </p:nvSpPr>
        <p:spPr>
          <a:xfrm>
            <a:off x="116113" y="101599"/>
            <a:ext cx="91004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Feature Engineering</a:t>
            </a:r>
            <a:endParaRPr lang="en-US" sz="2000"/>
          </a:p>
        </p:txBody>
      </p:sp>
      <p:sp>
        <p:nvSpPr>
          <p:cNvPr id="7" name="TextBox 6">
            <a:extLst>
              <a:ext uri="{FF2B5EF4-FFF2-40B4-BE49-F238E27FC236}">
                <a16:creationId xmlns:a16="http://schemas.microsoft.com/office/drawing/2014/main" id="{EBE3D487-8A74-40C8-BD71-73AF860E7B43}"/>
              </a:ext>
            </a:extLst>
          </p:cNvPr>
          <p:cNvSpPr txBox="1"/>
          <p:nvPr/>
        </p:nvSpPr>
        <p:spPr>
          <a:xfrm>
            <a:off x="116113" y="500743"/>
            <a:ext cx="12017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Feature engineering is enhancing a machine learning model's performance by selecting, transforming, or creating features in a dataset. It involves optimizing variables for improved model accuracy and efficiency, often leveraging domain knowledge to make the input more meaningful for better predictions.</a:t>
            </a:r>
            <a:endParaRPr lang="en-US" sz="1400">
              <a:cs typeface="Calibri"/>
            </a:endParaRPr>
          </a:p>
        </p:txBody>
      </p:sp>
      <p:sp>
        <p:nvSpPr>
          <p:cNvPr id="8" name="TextBox 7">
            <a:extLst>
              <a:ext uri="{FF2B5EF4-FFF2-40B4-BE49-F238E27FC236}">
                <a16:creationId xmlns:a16="http://schemas.microsoft.com/office/drawing/2014/main" id="{1E30C58F-F11F-BE43-69F1-5695C256F59C}"/>
              </a:ext>
            </a:extLst>
          </p:cNvPr>
          <p:cNvSpPr txBox="1"/>
          <p:nvPr/>
        </p:nvSpPr>
        <p:spPr>
          <a:xfrm>
            <a:off x="116114" y="1349828"/>
            <a:ext cx="119597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Forward feature selection is a method in machine learning where you start with no features and add them one by one, choosing the one that improves model performance the most. It helps find the most important features for accurate predictions while minimizing complexity.</a:t>
            </a:r>
            <a:endParaRPr lang="en-US"/>
          </a:p>
        </p:txBody>
      </p:sp>
    </p:spTree>
    <p:extLst>
      <p:ext uri="{BB962C8B-B14F-4D97-AF65-F5344CB8AC3E}">
        <p14:creationId xmlns:p14="http://schemas.microsoft.com/office/powerpoint/2010/main" val="1471811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49DA-7AEA-8BC5-FA8E-1DA4E0874FE2}"/>
              </a:ext>
            </a:extLst>
          </p:cNvPr>
          <p:cNvSpPr>
            <a:spLocks noGrp="1"/>
          </p:cNvSpPr>
          <p:nvPr>
            <p:ph type="title"/>
          </p:nvPr>
        </p:nvSpPr>
        <p:spPr>
          <a:xfrm>
            <a:off x="756772" y="68590"/>
            <a:ext cx="4744618" cy="1616203"/>
          </a:xfrm>
        </p:spPr>
        <p:txBody>
          <a:bodyPr vert="horz" lIns="91440" tIns="45720" rIns="91440" bIns="45720" rtlCol="0" anchor="b">
            <a:normAutofit/>
          </a:bodyPr>
          <a:lstStyle/>
          <a:p>
            <a:r>
              <a:rPr lang="en-US" sz="3200" b="0" i="0" u="sng" kern="1200">
                <a:effectLst/>
                <a:latin typeface="+mn-lt"/>
                <a:ea typeface="+mj-ea"/>
                <a:cs typeface="+mj-cs"/>
              </a:rPr>
              <a:t>Determining Proportion of each class in the dataset</a:t>
            </a:r>
            <a:endParaRPr lang="en-US" sz="3200" u="sng" kern="1200">
              <a:latin typeface="+mn-lt"/>
              <a:ea typeface="+mj-ea"/>
              <a:cs typeface="+mj-cs"/>
            </a:endParaRPr>
          </a:p>
        </p:txBody>
      </p:sp>
      <p:sp>
        <p:nvSpPr>
          <p:cNvPr id="18" name="Content Placeholder 17">
            <a:extLst>
              <a:ext uri="{FF2B5EF4-FFF2-40B4-BE49-F238E27FC236}">
                <a16:creationId xmlns:a16="http://schemas.microsoft.com/office/drawing/2014/main" id="{6AB9C9A1-192D-89BB-185A-E4C42067598B}"/>
              </a:ext>
            </a:extLst>
          </p:cNvPr>
          <p:cNvSpPr>
            <a:spLocks noGrp="1"/>
          </p:cNvSpPr>
          <p:nvPr>
            <p:ph idx="1"/>
          </p:nvPr>
        </p:nvSpPr>
        <p:spPr>
          <a:xfrm>
            <a:off x="876693" y="2533476"/>
            <a:ext cx="3455821" cy="3447832"/>
          </a:xfrm>
        </p:spPr>
        <p:txBody>
          <a:bodyPr anchor="t">
            <a:normAutofit/>
          </a:bodyPr>
          <a:lstStyle/>
          <a:p>
            <a:r>
              <a:rPr lang="en-US" sz="2000"/>
              <a:t>The dataset contain imbalances</a:t>
            </a:r>
          </a:p>
          <a:p>
            <a:r>
              <a:rPr lang="en-US" sz="2000"/>
              <a:t>Non-dropout - 67.9%</a:t>
            </a:r>
          </a:p>
          <a:p>
            <a:r>
              <a:rPr lang="en-US" sz="2000"/>
              <a:t>Dropout - 32.1%</a:t>
            </a:r>
          </a:p>
        </p:txBody>
      </p:sp>
      <p:grpSp>
        <p:nvGrpSpPr>
          <p:cNvPr id="21" name="Group 2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2" name="Rectangle 2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creenshot of a computer code&#10;&#10;Description automatically generated">
            <a:extLst>
              <a:ext uri="{FF2B5EF4-FFF2-40B4-BE49-F238E27FC236}">
                <a16:creationId xmlns:a16="http://schemas.microsoft.com/office/drawing/2014/main" id="{EF1B47AF-3210-58CF-4AFB-26CFAA50F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793" y="1830573"/>
            <a:ext cx="7772400" cy="2998996"/>
          </a:xfrm>
          <a:prstGeom prst="rect">
            <a:avLst/>
          </a:prstGeom>
        </p:spPr>
      </p:pic>
    </p:spTree>
    <p:extLst>
      <p:ext uri="{BB962C8B-B14F-4D97-AF65-F5344CB8AC3E}">
        <p14:creationId xmlns:p14="http://schemas.microsoft.com/office/powerpoint/2010/main" val="212268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A8FD2205-7C9A-3FDE-6FAF-5E26AECBF69B}"/>
              </a:ext>
            </a:extLst>
          </p:cNvPr>
          <p:cNvPicPr>
            <a:picLocks noChangeAspect="1"/>
          </p:cNvPicPr>
          <p:nvPr/>
        </p:nvPicPr>
        <p:blipFill rotWithShape="1">
          <a:blip r:embed="rId2"/>
          <a:srcRect l="6024" r="-3" b="-3"/>
          <a:stretch/>
        </p:blipFill>
        <p:spPr>
          <a:xfrm>
            <a:off x="1" y="10"/>
            <a:ext cx="9669642"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830232D-699B-6A19-42BC-5691F6301A2C}"/>
              </a:ext>
            </a:extLst>
          </p:cNvPr>
          <p:cNvSpPr txBox="1"/>
          <p:nvPr/>
        </p:nvSpPr>
        <p:spPr>
          <a:xfrm>
            <a:off x="2419320" y="780282"/>
            <a:ext cx="9606949" cy="497698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000" b="1">
                <a:latin typeface="Calibri"/>
                <a:cs typeface="Times New Roman"/>
              </a:rPr>
              <a:t>Aim:</a:t>
            </a:r>
            <a:br>
              <a:rPr lang="en-US" sz="2000">
                <a:latin typeface="Calibri"/>
              </a:rPr>
            </a:br>
            <a:r>
              <a:rPr lang="en-US" sz="2000">
                <a:latin typeface="Calibri"/>
                <a:cs typeface="Times New Roman"/>
              </a:rPr>
              <a:t>Establish the factors that are correlated with withdrawal of studies in higher education.</a:t>
            </a:r>
            <a:endParaRPr lang="en-US" sz="2000">
              <a:latin typeface="Calibri"/>
              <a:cs typeface="Calibri"/>
            </a:endParaRPr>
          </a:p>
          <a:p>
            <a:pPr>
              <a:lnSpc>
                <a:spcPct val="90000"/>
              </a:lnSpc>
              <a:spcAft>
                <a:spcPts val="600"/>
              </a:spcAft>
            </a:pPr>
            <a:endParaRPr lang="en-US" sz="2000">
              <a:latin typeface="Calibri"/>
              <a:cs typeface="Times New Roman"/>
            </a:endParaRPr>
          </a:p>
          <a:p>
            <a:pPr>
              <a:lnSpc>
                <a:spcPct val="90000"/>
              </a:lnSpc>
              <a:spcAft>
                <a:spcPts val="600"/>
              </a:spcAft>
            </a:pPr>
            <a:r>
              <a:rPr lang="en-US" sz="2000" b="1">
                <a:latin typeface="Calibri"/>
                <a:cs typeface="Times New Roman"/>
              </a:rPr>
              <a:t>Hypothesis:</a:t>
            </a:r>
            <a:r>
              <a:rPr lang="en-US" sz="2000">
                <a:latin typeface="Calibri"/>
                <a:cs typeface="Times New Roman"/>
              </a:rPr>
              <a:t> </a:t>
            </a:r>
          </a:p>
          <a:p>
            <a:pPr>
              <a:lnSpc>
                <a:spcPct val="90000"/>
              </a:lnSpc>
              <a:spcAft>
                <a:spcPts val="600"/>
              </a:spcAft>
            </a:pPr>
            <a:r>
              <a:rPr lang="en-US" sz="2000">
                <a:latin typeface="Calibri"/>
                <a:cs typeface="Times New Roman"/>
              </a:rPr>
              <a:t>We are able to predict student dropout with predictors </a:t>
            </a:r>
          </a:p>
          <a:p>
            <a:pPr indent="-228600">
              <a:lnSpc>
                <a:spcPct val="90000"/>
              </a:lnSpc>
              <a:spcAft>
                <a:spcPts val="600"/>
              </a:spcAft>
              <a:buFont typeface="Arial" panose="020B0604020202020204" pitchFamily="34" charset="0"/>
              <a:buChar char="•"/>
            </a:pPr>
            <a:endParaRPr lang="en-US" sz="2000">
              <a:latin typeface="Calibri"/>
              <a:cs typeface="Times New Roman"/>
            </a:endParaRPr>
          </a:p>
          <a:p>
            <a:r>
              <a:rPr lang="en-US" sz="2000" b="1">
                <a:latin typeface="Calibri"/>
                <a:cs typeface="Times New Roman"/>
              </a:rPr>
              <a:t>Purpose:</a:t>
            </a:r>
          </a:p>
          <a:p>
            <a:pPr marL="342900" indent="-342900">
              <a:buFont typeface="Arial"/>
              <a:buChar char="•"/>
            </a:pPr>
            <a:r>
              <a:rPr lang="en-US" sz="2000">
                <a:ea typeface="+mn-lt"/>
                <a:cs typeface="+mn-lt"/>
              </a:rPr>
              <a:t>The study endeavors to attain a profound understanding of the intricate interrelationships among various student attributes and their influence on the likelihood of dropout or academic success.</a:t>
            </a:r>
            <a:endParaRPr lang="en-US">
              <a:cs typeface="Calibri" panose="020F0502020204030204"/>
            </a:endParaRPr>
          </a:p>
          <a:p>
            <a:pPr marL="342900" indent="-342900">
              <a:buFont typeface="Arial"/>
              <a:buChar char="•"/>
            </a:pPr>
            <a:endParaRPr lang="en-US" sz="2000">
              <a:cs typeface="Calibri" panose="020F0502020204030204"/>
            </a:endParaRPr>
          </a:p>
          <a:p>
            <a:pPr marL="342900" indent="-342900">
              <a:buFont typeface="Arial"/>
              <a:buChar char="•"/>
            </a:pPr>
            <a:r>
              <a:rPr lang="en-US" sz="2000">
                <a:ea typeface="+mn-lt"/>
                <a:cs typeface="+mn-lt"/>
              </a:rPr>
              <a:t>Applying advanced machine learning, the study aims to discern patterns and correlations in the dataset to construct predictive models for individual student outcomes.</a:t>
            </a:r>
          </a:p>
          <a:p>
            <a:pPr marL="285750" indent="-285750">
              <a:buFont typeface="Arial"/>
              <a:buChar char="•"/>
            </a:pPr>
            <a:endParaRPr lang="en-US">
              <a:cs typeface="Calibri" panose="020F0502020204030204"/>
            </a:endParaRPr>
          </a:p>
          <a:p>
            <a:br>
              <a:rPr lang="en-US"/>
            </a:br>
            <a:endParaRPr lang="en-US">
              <a:cs typeface="Calibri"/>
            </a:endParaRPr>
          </a:p>
          <a:p>
            <a:endParaRPr lang="en-US" sz="2000">
              <a:cs typeface="Calibri" panose="020F0502020204030204"/>
            </a:endParaRPr>
          </a:p>
          <a:p>
            <a:br>
              <a:rPr lang="en-US"/>
            </a:br>
            <a:endParaRPr lang="en-US"/>
          </a:p>
          <a:p>
            <a:pPr>
              <a:lnSpc>
                <a:spcPct val="90000"/>
              </a:lnSpc>
              <a:spcAft>
                <a:spcPts val="600"/>
              </a:spcAft>
            </a:pPr>
            <a:endParaRPr lang="en-US" sz="2000">
              <a:latin typeface="Times New Roman"/>
            </a:endParaRPr>
          </a:p>
        </p:txBody>
      </p:sp>
    </p:spTree>
    <p:extLst>
      <p:ext uri="{BB962C8B-B14F-4D97-AF65-F5344CB8AC3E}">
        <p14:creationId xmlns:p14="http://schemas.microsoft.com/office/powerpoint/2010/main" val="366860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6511D-39ED-F515-1E9B-56DAF4FE9518}"/>
              </a:ext>
            </a:extLst>
          </p:cNvPr>
          <p:cNvSpPr>
            <a:spLocks noGrp="1"/>
          </p:cNvSpPr>
          <p:nvPr>
            <p:ph type="title"/>
          </p:nvPr>
        </p:nvSpPr>
        <p:spPr>
          <a:xfrm>
            <a:off x="972444" y="491578"/>
            <a:ext cx="3312886" cy="613481"/>
          </a:xfrm>
        </p:spPr>
        <p:txBody>
          <a:bodyPr anchor="ctr">
            <a:normAutofit/>
          </a:bodyPr>
          <a:lstStyle/>
          <a:p>
            <a:r>
              <a:rPr lang="en-US" sz="3200" u="sng">
                <a:latin typeface="+mn-lt"/>
              </a:rPr>
              <a:t>SMOTE</a:t>
            </a:r>
          </a:p>
        </p:txBody>
      </p:sp>
      <p:pic>
        <p:nvPicPr>
          <p:cNvPr id="4" name="Picture 3" descr="A white screen with black text&#10;&#10;Description automatically generated">
            <a:extLst>
              <a:ext uri="{FF2B5EF4-FFF2-40B4-BE49-F238E27FC236}">
                <a16:creationId xmlns:a16="http://schemas.microsoft.com/office/drawing/2014/main" id="{CAB63340-8241-925C-A645-BECBB7F45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499" y="3508654"/>
            <a:ext cx="4442814" cy="2165872"/>
          </a:xfrm>
          <a:prstGeom prst="rect">
            <a:avLst/>
          </a:prstGeom>
        </p:spPr>
      </p:pic>
      <p:sp>
        <p:nvSpPr>
          <p:cNvPr id="6" name="TextBox 5">
            <a:extLst>
              <a:ext uri="{FF2B5EF4-FFF2-40B4-BE49-F238E27FC236}">
                <a16:creationId xmlns:a16="http://schemas.microsoft.com/office/drawing/2014/main" id="{05AE2DA9-E7AA-FBD7-AE4B-0570868DA75E}"/>
              </a:ext>
            </a:extLst>
          </p:cNvPr>
          <p:cNvSpPr txBox="1"/>
          <p:nvPr/>
        </p:nvSpPr>
        <p:spPr>
          <a:xfrm>
            <a:off x="838200" y="1481024"/>
            <a:ext cx="4862299" cy="3693319"/>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sz="1800">
                <a:effectLst/>
              </a:rPr>
              <a:t>SMOTE, stands for Synthetic Minority Over-sampling Technique, is a technique used in machine learning to address the class imbalance problem, particularly in binary classification tasks. </a:t>
            </a:r>
          </a:p>
          <a:p>
            <a:pPr marL="285750" marR="0" indent="-285750">
              <a:spcBef>
                <a:spcPts val="0"/>
              </a:spcBef>
              <a:spcAft>
                <a:spcPts val="0"/>
              </a:spcAft>
              <a:buFont typeface="Arial" panose="020B0604020202020204" pitchFamily="34" charset="0"/>
              <a:buChar char="•"/>
            </a:pPr>
            <a:r>
              <a:rPr lang="en-US" sz="1800">
                <a:effectLst/>
                <a:highlight>
                  <a:srgbClr val="FFFF00"/>
                </a:highlight>
              </a:rPr>
              <a:t>Class imbalance occurs when one class in the dataset has significantly fewer instances than the other class.</a:t>
            </a:r>
          </a:p>
          <a:p>
            <a:pPr marL="285750" marR="0" indent="-285750">
              <a:spcBef>
                <a:spcPts val="0"/>
              </a:spcBef>
              <a:spcAft>
                <a:spcPts val="0"/>
              </a:spcAft>
              <a:buFont typeface="Arial" panose="020B0604020202020204" pitchFamily="34" charset="0"/>
              <a:buChar char="•"/>
            </a:pPr>
            <a:r>
              <a:rPr lang="en-US" sz="1800">
                <a:effectLst/>
              </a:rPr>
              <a:t>SMOTE works by generating synthetic samples for the minority class, thereby balancing the class distribution. It does this by creating synthetic instances along the line segments joining existing minority </a:t>
            </a:r>
          </a:p>
        </p:txBody>
      </p:sp>
      <p:pic>
        <p:nvPicPr>
          <p:cNvPr id="8" name="Picture 7" descr="A screenshot of a computer code&#10;&#10;Description automatically generated">
            <a:extLst>
              <a:ext uri="{FF2B5EF4-FFF2-40B4-BE49-F238E27FC236}">
                <a16:creationId xmlns:a16="http://schemas.microsoft.com/office/drawing/2014/main" id="{8A5B211E-4C2C-020C-0404-DB8D41119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800" y="2015847"/>
            <a:ext cx="6680200" cy="1333500"/>
          </a:xfrm>
          <a:prstGeom prst="rect">
            <a:avLst/>
          </a:prstGeom>
        </p:spPr>
      </p:pic>
      <p:pic>
        <p:nvPicPr>
          <p:cNvPr id="12" name="Picture 11">
            <a:extLst>
              <a:ext uri="{FF2B5EF4-FFF2-40B4-BE49-F238E27FC236}">
                <a16:creationId xmlns:a16="http://schemas.microsoft.com/office/drawing/2014/main" id="{32479774-9CF4-573C-B807-BEA08815CE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2413" y="1442357"/>
            <a:ext cx="4660900" cy="482600"/>
          </a:xfrm>
          <a:prstGeom prst="rect">
            <a:avLst/>
          </a:prstGeom>
        </p:spPr>
      </p:pic>
    </p:spTree>
    <p:extLst>
      <p:ext uri="{BB962C8B-B14F-4D97-AF65-F5344CB8AC3E}">
        <p14:creationId xmlns:p14="http://schemas.microsoft.com/office/powerpoint/2010/main" val="25139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BF8A4B2-8667-DFCE-8F3A-97BDAFE4138A}"/>
              </a:ext>
            </a:extLst>
          </p:cNvPr>
          <p:cNvSpPr txBox="1"/>
          <p:nvPr/>
        </p:nvSpPr>
        <p:spPr>
          <a:xfrm>
            <a:off x="544184" y="-314992"/>
            <a:ext cx="3455821" cy="1616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u="sng" kern="1200">
                <a:solidFill>
                  <a:schemeClr val="tx1"/>
                </a:solidFill>
                <a:latin typeface="+mj-lt"/>
                <a:ea typeface="+mj-ea"/>
                <a:cs typeface="+mj-cs"/>
              </a:rPr>
              <a:t>Logistic Regression</a:t>
            </a:r>
          </a:p>
        </p:txBody>
      </p:sp>
      <p:sp>
        <p:nvSpPr>
          <p:cNvPr id="2" name="TextBox 1">
            <a:extLst>
              <a:ext uri="{FF2B5EF4-FFF2-40B4-BE49-F238E27FC236}">
                <a16:creationId xmlns:a16="http://schemas.microsoft.com/office/drawing/2014/main" id="{DC3A5DB1-8EAE-1892-C2E0-DF48BD370FE1}"/>
              </a:ext>
            </a:extLst>
          </p:cNvPr>
          <p:cNvSpPr txBox="1"/>
          <p:nvPr/>
        </p:nvSpPr>
        <p:spPr>
          <a:xfrm>
            <a:off x="544184" y="1705084"/>
            <a:ext cx="3455821"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Logistic regression is used for binary classification. </a:t>
            </a:r>
          </a:p>
          <a:p>
            <a:pPr indent="-228600">
              <a:lnSpc>
                <a:spcPct val="90000"/>
              </a:lnSpc>
              <a:spcAft>
                <a:spcPts val="600"/>
              </a:spcAft>
              <a:buFont typeface="Arial" panose="020B0604020202020204" pitchFamily="34" charset="0"/>
              <a:buChar char="•"/>
            </a:pPr>
            <a:r>
              <a:rPr lang="en-US" sz="2000"/>
              <a:t>It is a type of regression analysis that is suited for predicting the probability of an outcome that can take one of two possible values, such as 0 or 1, true or false, yes or no. </a:t>
            </a:r>
          </a:p>
          <a:p>
            <a:pPr indent="-228600">
              <a:lnSpc>
                <a:spcPct val="90000"/>
              </a:lnSpc>
              <a:spcAft>
                <a:spcPts val="600"/>
              </a:spcAft>
              <a:buFont typeface="Arial" panose="020B0604020202020204" pitchFamily="34" charset="0"/>
              <a:buChar char="•"/>
            </a:pPr>
            <a:r>
              <a:rPr lang="en-US" sz="2000">
                <a:highlight>
                  <a:srgbClr val="FFFF00"/>
                </a:highlight>
              </a:rPr>
              <a:t>0-Non dropout</a:t>
            </a:r>
          </a:p>
          <a:p>
            <a:pPr indent="-228600">
              <a:lnSpc>
                <a:spcPct val="90000"/>
              </a:lnSpc>
              <a:spcAft>
                <a:spcPts val="600"/>
              </a:spcAft>
              <a:buFont typeface="Arial" panose="020B0604020202020204" pitchFamily="34" charset="0"/>
              <a:buChar char="•"/>
            </a:pPr>
            <a:r>
              <a:rPr lang="en-US" sz="2000">
                <a:highlight>
                  <a:srgbClr val="FFFF00"/>
                </a:highlight>
              </a:rPr>
              <a:t>1-Dropout</a:t>
            </a:r>
          </a:p>
        </p:txBody>
      </p:sp>
      <p:grpSp>
        <p:nvGrpSpPr>
          <p:cNvPr id="51" name="Group 5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52" name="Rectangle 5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1412E2BA-0B62-9CDD-BE77-7B2CAB854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388" y="741391"/>
            <a:ext cx="5918200" cy="495300"/>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E73A3A08-8F5C-C86A-3200-251B33305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388" y="1301211"/>
            <a:ext cx="5006799" cy="5474239"/>
          </a:xfrm>
          <a:prstGeom prst="rect">
            <a:avLst/>
          </a:prstGeom>
        </p:spPr>
      </p:pic>
    </p:spTree>
    <p:extLst>
      <p:ext uri="{BB962C8B-B14F-4D97-AF65-F5344CB8AC3E}">
        <p14:creationId xmlns:p14="http://schemas.microsoft.com/office/powerpoint/2010/main" val="718779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BF8A4B2-8667-DFCE-8F3A-97BDAFE4138A}"/>
              </a:ext>
            </a:extLst>
          </p:cNvPr>
          <p:cNvSpPr txBox="1"/>
          <p:nvPr/>
        </p:nvSpPr>
        <p:spPr>
          <a:xfrm>
            <a:off x="4436539" y="435008"/>
            <a:ext cx="3318922" cy="584775"/>
          </a:xfrm>
          <a:prstGeom prst="rect">
            <a:avLst/>
          </a:prstGeom>
          <a:noFill/>
        </p:spPr>
        <p:txBody>
          <a:bodyPr wrap="none" rtlCol="0">
            <a:spAutoFit/>
          </a:bodyPr>
          <a:lstStyle/>
          <a:p>
            <a:pPr algn="ctr"/>
            <a:r>
              <a:rPr lang="en-US" sz="3200" u="sng"/>
              <a:t>Logistic Regression</a:t>
            </a:r>
          </a:p>
        </p:txBody>
      </p:sp>
      <p:pic>
        <p:nvPicPr>
          <p:cNvPr id="23" name="Picture 22">
            <a:extLst>
              <a:ext uri="{FF2B5EF4-FFF2-40B4-BE49-F238E27FC236}">
                <a16:creationId xmlns:a16="http://schemas.microsoft.com/office/drawing/2014/main" id="{6E6B4FFA-FA7D-8EF0-B7B4-09B9A4D21A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46" y="2957840"/>
            <a:ext cx="5333093" cy="637753"/>
          </a:xfrm>
          <a:prstGeom prst="rect">
            <a:avLst/>
          </a:prstGeom>
        </p:spPr>
      </p:pic>
      <p:pic>
        <p:nvPicPr>
          <p:cNvPr id="27" name="Picture 26" descr="A close-up of a computer screen&#10;&#10;Description automatically generated">
            <a:extLst>
              <a:ext uri="{FF2B5EF4-FFF2-40B4-BE49-F238E27FC236}">
                <a16:creationId xmlns:a16="http://schemas.microsoft.com/office/drawing/2014/main" id="{DB343EE5-BFD2-92E9-0569-1E49A8594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245" y="4407759"/>
            <a:ext cx="5333093" cy="871248"/>
          </a:xfrm>
          <a:prstGeom prst="rect">
            <a:avLst/>
          </a:prstGeom>
        </p:spPr>
      </p:pic>
      <p:pic>
        <p:nvPicPr>
          <p:cNvPr id="33" name="Picture 32" descr="A close-up of a computer code&#10;&#10;Description automatically generated">
            <a:extLst>
              <a:ext uri="{FF2B5EF4-FFF2-40B4-BE49-F238E27FC236}">
                <a16:creationId xmlns:a16="http://schemas.microsoft.com/office/drawing/2014/main" id="{75CE439F-11FF-A91E-ECF7-A0A6A71E43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246" y="1461177"/>
            <a:ext cx="5829754" cy="863600"/>
          </a:xfrm>
          <a:prstGeom prst="rect">
            <a:avLst/>
          </a:prstGeom>
        </p:spPr>
      </p:pic>
      <p:pic>
        <p:nvPicPr>
          <p:cNvPr id="37" name="Picture 36" descr="A close up of black text&#10;&#10;Description automatically generated">
            <a:extLst>
              <a:ext uri="{FF2B5EF4-FFF2-40B4-BE49-F238E27FC236}">
                <a16:creationId xmlns:a16="http://schemas.microsoft.com/office/drawing/2014/main" id="{FE361A49-D576-F1DB-5B7B-B7BC52CA2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515" y="3680828"/>
            <a:ext cx="4318000" cy="546100"/>
          </a:xfrm>
          <a:prstGeom prst="rect">
            <a:avLst/>
          </a:prstGeom>
        </p:spPr>
      </p:pic>
      <p:pic>
        <p:nvPicPr>
          <p:cNvPr id="39" name="Picture 38" descr="A close up of numbers&#10;&#10;Description automatically generated">
            <a:extLst>
              <a:ext uri="{FF2B5EF4-FFF2-40B4-BE49-F238E27FC236}">
                <a16:creationId xmlns:a16="http://schemas.microsoft.com/office/drawing/2014/main" id="{C20FF096-5263-E056-C238-E5D2BD8FE9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245" y="5459838"/>
            <a:ext cx="3657600" cy="533400"/>
          </a:xfrm>
          <a:prstGeom prst="rect">
            <a:avLst/>
          </a:prstGeom>
        </p:spPr>
      </p:pic>
      <p:pic>
        <p:nvPicPr>
          <p:cNvPr id="41" name="Picture 40">
            <a:extLst>
              <a:ext uri="{FF2B5EF4-FFF2-40B4-BE49-F238E27FC236}">
                <a16:creationId xmlns:a16="http://schemas.microsoft.com/office/drawing/2014/main" id="{3B27A449-5B81-A805-398B-BE976F29E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156" y="2386668"/>
            <a:ext cx="4307359" cy="379503"/>
          </a:xfrm>
          <a:prstGeom prst="rect">
            <a:avLst/>
          </a:prstGeom>
        </p:spPr>
      </p:pic>
      <p:sp>
        <p:nvSpPr>
          <p:cNvPr id="42" name="TextBox 41">
            <a:extLst>
              <a:ext uri="{FF2B5EF4-FFF2-40B4-BE49-F238E27FC236}">
                <a16:creationId xmlns:a16="http://schemas.microsoft.com/office/drawing/2014/main" id="{CC219CF0-E04F-57AE-22AC-7913CF91C7FD}"/>
              </a:ext>
            </a:extLst>
          </p:cNvPr>
          <p:cNvSpPr txBox="1"/>
          <p:nvPr/>
        </p:nvSpPr>
        <p:spPr>
          <a:xfrm>
            <a:off x="6974873" y="1641605"/>
            <a:ext cx="4085112" cy="2585323"/>
          </a:xfrm>
          <a:prstGeom prst="rect">
            <a:avLst/>
          </a:prstGeom>
          <a:noFill/>
        </p:spPr>
        <p:txBody>
          <a:bodyPr wrap="square" rtlCol="0">
            <a:spAutoFit/>
          </a:bodyPr>
          <a:lstStyle/>
          <a:p>
            <a:r>
              <a:rPr lang="en-US"/>
              <a:t>Results:</a:t>
            </a:r>
          </a:p>
          <a:p>
            <a:pPr marL="285750" indent="-285750">
              <a:buFont typeface="Arial" panose="020B0604020202020204" pitchFamily="34" charset="0"/>
              <a:buChar char="•"/>
            </a:pPr>
            <a:r>
              <a:rPr lang="en-US"/>
              <a:t>Sensitivity: 87.52%</a:t>
            </a:r>
          </a:p>
          <a:p>
            <a:pPr marL="285750" indent="-285750">
              <a:buFont typeface="Arial" panose="020B0604020202020204" pitchFamily="34" charset="0"/>
              <a:buChar char="•"/>
            </a:pPr>
            <a:r>
              <a:rPr lang="en-US"/>
              <a:t>Specificity: 77.84%</a:t>
            </a:r>
          </a:p>
          <a:p>
            <a:pPr marL="285750" indent="-285750">
              <a:buFont typeface="Arial" panose="020B0604020202020204" pitchFamily="34" charset="0"/>
              <a:buChar char="•"/>
            </a:pPr>
            <a:r>
              <a:rPr lang="en-US"/>
              <a:t>Accuracy: 84.06%</a:t>
            </a:r>
          </a:p>
          <a:p>
            <a:pPr marL="285750" indent="-285750">
              <a:buFont typeface="Arial" panose="020B0604020202020204" pitchFamily="34" charset="0"/>
              <a:buChar char="•"/>
            </a:pPr>
            <a:r>
              <a:rPr lang="en-US"/>
              <a:t>Training score: 84.48%</a:t>
            </a:r>
          </a:p>
          <a:p>
            <a:pPr marL="285750" indent="-285750">
              <a:buFont typeface="Arial" panose="020B0604020202020204" pitchFamily="34" charset="0"/>
              <a:buChar char="•"/>
            </a:pPr>
            <a:r>
              <a:rPr lang="en-US"/>
              <a:t>Testing Score: 84.06 %</a:t>
            </a:r>
          </a:p>
          <a:p>
            <a:pPr marL="285750" indent="-285750">
              <a:buFont typeface="Arial" panose="020B0604020202020204" pitchFamily="34" charset="0"/>
              <a:buChar char="•"/>
            </a:pPr>
            <a:r>
              <a:rPr lang="en-US" b="0" i="0">
                <a:effectLst/>
                <a:highlight>
                  <a:srgbClr val="FFFF00"/>
                </a:highlight>
              </a:rPr>
              <a:t>The accuracy scores on both the training and testing sets are consistent.</a:t>
            </a:r>
            <a:endParaRPr lang="en-US">
              <a:highlight>
                <a:srgbClr val="FFFF00"/>
              </a:highlight>
            </a:endParaRPr>
          </a:p>
        </p:txBody>
      </p:sp>
    </p:spTree>
    <p:extLst>
      <p:ext uri="{BB962C8B-B14F-4D97-AF65-F5344CB8AC3E}">
        <p14:creationId xmlns:p14="http://schemas.microsoft.com/office/powerpoint/2010/main" val="2871092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6B873A-4EEC-028A-873B-79641F8BE51F}"/>
              </a:ext>
            </a:extLst>
          </p:cNvPr>
          <p:cNvSpPr txBox="1"/>
          <p:nvPr/>
        </p:nvSpPr>
        <p:spPr>
          <a:xfrm>
            <a:off x="1005008" y="486229"/>
            <a:ext cx="10178934" cy="52668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2800" u="sng" kern="1200">
                <a:solidFill>
                  <a:schemeClr val="tx1"/>
                </a:solidFill>
                <a:ea typeface="+mj-ea"/>
                <a:cs typeface="+mj-cs"/>
              </a:rPr>
              <a:t>CONFUSION MATRIX – LOGISTIC REGRESSION</a:t>
            </a:r>
          </a:p>
        </p:txBody>
      </p:sp>
      <p:pic>
        <p:nvPicPr>
          <p:cNvPr id="4" name="Picture 3" descr="A screenshot of a computer program&#10;&#10;Description automatically generated">
            <a:extLst>
              <a:ext uri="{FF2B5EF4-FFF2-40B4-BE49-F238E27FC236}">
                <a16:creationId xmlns:a16="http://schemas.microsoft.com/office/drawing/2014/main" id="{7D8F824C-6875-A45D-FB03-7723BDED6326}"/>
              </a:ext>
            </a:extLst>
          </p:cNvPr>
          <p:cNvPicPr>
            <a:picLocks noChangeAspect="1"/>
          </p:cNvPicPr>
          <p:nvPr/>
        </p:nvPicPr>
        <p:blipFill rotWithShape="1">
          <a:blip r:embed="rId3">
            <a:extLst>
              <a:ext uri="{28A0092B-C50C-407E-A947-70E740481C1C}">
                <a14:useLocalDpi xmlns:a14="http://schemas.microsoft.com/office/drawing/2010/main" val="0"/>
              </a:ext>
            </a:extLst>
          </a:blip>
          <a:srcRect r="53" b="-2"/>
          <a:stretch/>
        </p:blipFill>
        <p:spPr>
          <a:xfrm>
            <a:off x="5723472" y="1499143"/>
            <a:ext cx="5931499" cy="2593886"/>
          </a:xfrm>
          <a:prstGeom prst="rect">
            <a:avLst/>
          </a:prstGeom>
        </p:spPr>
      </p:pic>
      <p:pic>
        <p:nvPicPr>
          <p:cNvPr id="12" name="Picture 11">
            <a:extLst>
              <a:ext uri="{FF2B5EF4-FFF2-40B4-BE49-F238E27FC236}">
                <a16:creationId xmlns:a16="http://schemas.microsoft.com/office/drawing/2014/main" id="{FB1CE347-7E8A-0010-338C-8FFC549C5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030" y="1499144"/>
            <a:ext cx="4296227" cy="326940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AB2F98EB-8118-91F8-6116-1074E88314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9366" y="4093029"/>
            <a:ext cx="4416469" cy="2641004"/>
          </a:xfrm>
          <a:prstGeom prst="rect">
            <a:avLst/>
          </a:prstGeom>
        </p:spPr>
      </p:pic>
      <p:sp>
        <p:nvSpPr>
          <p:cNvPr id="15" name="TextBox 14">
            <a:extLst>
              <a:ext uri="{FF2B5EF4-FFF2-40B4-BE49-F238E27FC236}">
                <a16:creationId xmlns:a16="http://schemas.microsoft.com/office/drawing/2014/main" id="{10E507B0-D03F-D77D-8D28-5A95112215F5}"/>
              </a:ext>
            </a:extLst>
          </p:cNvPr>
          <p:cNvSpPr txBox="1"/>
          <p:nvPr/>
        </p:nvSpPr>
        <p:spPr>
          <a:xfrm>
            <a:off x="296883" y="4897191"/>
            <a:ext cx="5799117" cy="923330"/>
          </a:xfrm>
          <a:prstGeom prst="rect">
            <a:avLst/>
          </a:prstGeom>
          <a:noFill/>
        </p:spPr>
        <p:txBody>
          <a:bodyPr wrap="square" rtlCol="0">
            <a:spAutoFit/>
          </a:bodyPr>
          <a:lstStyle/>
          <a:p>
            <a:pPr marL="285750" indent="-285750">
              <a:buFont typeface="Arial" panose="020B0604020202020204" pitchFamily="34" charset="0"/>
              <a:buChar char="•"/>
            </a:pPr>
            <a:r>
              <a:rPr lang="en-US" b="0" i="0">
                <a:effectLst/>
              </a:rPr>
              <a:t>Confusion Matrix provides details about the number of true positive (498), true negative (246), false positive (70), and false negative (71) predictions</a:t>
            </a:r>
          </a:p>
        </p:txBody>
      </p:sp>
    </p:spTree>
    <p:extLst>
      <p:ext uri="{BB962C8B-B14F-4D97-AF65-F5344CB8AC3E}">
        <p14:creationId xmlns:p14="http://schemas.microsoft.com/office/powerpoint/2010/main" val="3319228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DF086E-CA6D-B4CE-EB06-7A7CCBC98BCB}"/>
              </a:ext>
            </a:extLst>
          </p:cNvPr>
          <p:cNvSpPr txBox="1"/>
          <p:nvPr/>
        </p:nvSpPr>
        <p:spPr>
          <a:xfrm>
            <a:off x="596080" y="80109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a:cs typeface="Calibri"/>
              </a:rPr>
              <a:t>DECISION TREE</a:t>
            </a:r>
            <a:endParaRPr lang="en-US" sz="3200" u="sng"/>
          </a:p>
        </p:txBody>
      </p:sp>
      <p:sp>
        <p:nvSpPr>
          <p:cNvPr id="5" name="TextBox 4">
            <a:extLst>
              <a:ext uri="{FF2B5EF4-FFF2-40B4-BE49-F238E27FC236}">
                <a16:creationId xmlns:a16="http://schemas.microsoft.com/office/drawing/2014/main" id="{BB90AC6A-CC4A-0628-C83A-0041A7122F11}"/>
              </a:ext>
            </a:extLst>
          </p:cNvPr>
          <p:cNvSpPr txBox="1"/>
          <p:nvPr/>
        </p:nvSpPr>
        <p:spPr>
          <a:xfrm>
            <a:off x="596080" y="1385868"/>
            <a:ext cx="4570037" cy="3785652"/>
          </a:xfrm>
          <a:prstGeom prst="rect">
            <a:avLst/>
          </a:prstGeom>
          <a:noFill/>
        </p:spPr>
        <p:txBody>
          <a:bodyPr wrap="square" rtlCol="0">
            <a:spAutoFit/>
          </a:bodyPr>
          <a:lstStyle/>
          <a:p>
            <a:pPr marL="342900" indent="-342900">
              <a:buFont typeface="Arial" panose="020B0604020202020204" pitchFamily="34" charset="0"/>
              <a:buChar char="•"/>
            </a:pPr>
            <a:r>
              <a:rPr lang="en-US" sz="2000" b="0" i="0">
                <a:effectLst/>
              </a:rPr>
              <a:t>A decision tree is a versatile and interpretable machine learning algorithm used for both classification and regression tasks. </a:t>
            </a:r>
          </a:p>
          <a:p>
            <a:pPr marL="285750" indent="-285750">
              <a:buFont typeface="Arial" panose="020B0604020202020204" pitchFamily="34" charset="0"/>
              <a:buChar char="•"/>
            </a:pPr>
            <a:r>
              <a:rPr lang="en-US" sz="2000" b="0" i="0">
                <a:effectLst/>
                <a:highlight>
                  <a:srgbClr val="FFFF00"/>
                </a:highlight>
              </a:rPr>
              <a:t>It recursively splits the dataset into subsets based on the most significant attribute at each node, forming a tree-like structure. </a:t>
            </a:r>
          </a:p>
          <a:p>
            <a:pPr marL="285750" indent="-285750">
              <a:buFont typeface="Arial" panose="020B0604020202020204" pitchFamily="34" charset="0"/>
              <a:buChar char="•"/>
            </a:pPr>
            <a:r>
              <a:rPr lang="en-US" sz="2000" b="0" i="0">
                <a:effectLst/>
              </a:rPr>
              <a:t>The decision tree makes decisions by traversing from the root to the leaves based on the features of the input data.</a:t>
            </a:r>
            <a:endParaRPr lang="en-US" sz="2000"/>
          </a:p>
        </p:txBody>
      </p:sp>
      <p:pic>
        <p:nvPicPr>
          <p:cNvPr id="9" name="Picture 8" descr="A screenshot of a computer program&#10;&#10;Description automatically generated">
            <a:extLst>
              <a:ext uri="{FF2B5EF4-FFF2-40B4-BE49-F238E27FC236}">
                <a16:creationId xmlns:a16="http://schemas.microsoft.com/office/drawing/2014/main" id="{ADFF0904-66DA-D39F-0DB1-EC6A69ACF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6877" y="286473"/>
            <a:ext cx="5058482" cy="6285053"/>
          </a:xfrm>
          <a:prstGeom prst="rect">
            <a:avLst/>
          </a:prstGeom>
        </p:spPr>
      </p:pic>
    </p:spTree>
    <p:extLst>
      <p:ext uri="{BB962C8B-B14F-4D97-AF65-F5344CB8AC3E}">
        <p14:creationId xmlns:p14="http://schemas.microsoft.com/office/powerpoint/2010/main" val="4222034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DF086E-CA6D-B4CE-EB06-7A7CCBC98BCB}"/>
              </a:ext>
            </a:extLst>
          </p:cNvPr>
          <p:cNvSpPr txBox="1"/>
          <p:nvPr/>
        </p:nvSpPr>
        <p:spPr>
          <a:xfrm>
            <a:off x="382324" y="31420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a:cs typeface="Calibri"/>
              </a:rPr>
              <a:t>DECISION TREE</a:t>
            </a:r>
            <a:endParaRPr lang="en-US" sz="3200" u="sng"/>
          </a:p>
        </p:txBody>
      </p:sp>
      <p:pic>
        <p:nvPicPr>
          <p:cNvPr id="8" name="Picture 7">
            <a:extLst>
              <a:ext uri="{FF2B5EF4-FFF2-40B4-BE49-F238E27FC236}">
                <a16:creationId xmlns:a16="http://schemas.microsoft.com/office/drawing/2014/main" id="{7B5596A0-07AC-4A12-C33F-0ED82411D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80" y="1988972"/>
            <a:ext cx="6248400" cy="698500"/>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EBEEBE4B-5FB5-2AE8-F525-026BAA0BB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080" y="3291236"/>
            <a:ext cx="6858000" cy="2705100"/>
          </a:xfrm>
          <a:prstGeom prst="rect">
            <a:avLst/>
          </a:prstGeom>
        </p:spPr>
      </p:pic>
      <p:pic>
        <p:nvPicPr>
          <p:cNvPr id="22" name="Picture 21">
            <a:extLst>
              <a:ext uri="{FF2B5EF4-FFF2-40B4-BE49-F238E27FC236}">
                <a16:creationId xmlns:a16="http://schemas.microsoft.com/office/drawing/2014/main" id="{79131FA9-5ABD-3420-5532-A23955E802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080" y="1003705"/>
            <a:ext cx="5727700" cy="279400"/>
          </a:xfrm>
          <a:prstGeom prst="rect">
            <a:avLst/>
          </a:prstGeom>
        </p:spPr>
      </p:pic>
      <p:pic>
        <p:nvPicPr>
          <p:cNvPr id="24" name="Picture 23" descr="A close up of numbers&#10;&#10;Description automatically generated">
            <a:extLst>
              <a:ext uri="{FF2B5EF4-FFF2-40B4-BE49-F238E27FC236}">
                <a16:creationId xmlns:a16="http://schemas.microsoft.com/office/drawing/2014/main" id="{2E626079-5040-91FB-280A-9CB3977DC4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80" y="1374035"/>
            <a:ext cx="3539706" cy="459125"/>
          </a:xfrm>
          <a:prstGeom prst="rect">
            <a:avLst/>
          </a:prstGeom>
        </p:spPr>
      </p:pic>
      <p:pic>
        <p:nvPicPr>
          <p:cNvPr id="26" name="Picture 25" descr="A black text on a white background&#10;&#10;Description automatically generated">
            <a:extLst>
              <a:ext uri="{FF2B5EF4-FFF2-40B4-BE49-F238E27FC236}">
                <a16:creationId xmlns:a16="http://schemas.microsoft.com/office/drawing/2014/main" id="{1DF27762-A3E7-9059-E8CD-84F0430AE1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080" y="2716304"/>
            <a:ext cx="4203700" cy="546100"/>
          </a:xfrm>
          <a:prstGeom prst="rect">
            <a:avLst/>
          </a:prstGeom>
        </p:spPr>
      </p:pic>
      <p:pic>
        <p:nvPicPr>
          <p:cNvPr id="28" name="Picture 27" descr="A number and a number&#10;&#10;Description automatically generated with medium confidence">
            <a:extLst>
              <a:ext uri="{FF2B5EF4-FFF2-40B4-BE49-F238E27FC236}">
                <a16:creationId xmlns:a16="http://schemas.microsoft.com/office/drawing/2014/main" id="{566635E7-5868-6F04-9CBF-8762A43D24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80" y="6054001"/>
            <a:ext cx="4054785" cy="546099"/>
          </a:xfrm>
          <a:prstGeom prst="rect">
            <a:avLst/>
          </a:prstGeom>
        </p:spPr>
      </p:pic>
      <p:sp>
        <p:nvSpPr>
          <p:cNvPr id="29" name="TextBox 28">
            <a:extLst>
              <a:ext uri="{FF2B5EF4-FFF2-40B4-BE49-F238E27FC236}">
                <a16:creationId xmlns:a16="http://schemas.microsoft.com/office/drawing/2014/main" id="{F722C187-F274-67E9-3DB4-C72E1FA744CD}"/>
              </a:ext>
            </a:extLst>
          </p:cNvPr>
          <p:cNvSpPr txBox="1"/>
          <p:nvPr/>
        </p:nvSpPr>
        <p:spPr>
          <a:xfrm>
            <a:off x="7773222" y="1111809"/>
            <a:ext cx="3883232" cy="1754326"/>
          </a:xfrm>
          <a:prstGeom prst="rect">
            <a:avLst/>
          </a:prstGeom>
          <a:noFill/>
        </p:spPr>
        <p:txBody>
          <a:bodyPr wrap="square" rtlCol="0">
            <a:spAutoFit/>
          </a:bodyPr>
          <a:lstStyle/>
          <a:p>
            <a:r>
              <a:rPr lang="en-US"/>
              <a:t>Results:</a:t>
            </a:r>
          </a:p>
          <a:p>
            <a:pPr marL="285750" indent="-285750">
              <a:buFont typeface="Arial" panose="020B0604020202020204" pitchFamily="34" charset="0"/>
              <a:buChar char="•"/>
            </a:pPr>
            <a:r>
              <a:rPr lang="en-US"/>
              <a:t>Accuracy: 82.6%</a:t>
            </a:r>
          </a:p>
          <a:p>
            <a:pPr marL="285750" indent="-285750">
              <a:buFont typeface="Arial" panose="020B0604020202020204" pitchFamily="34" charset="0"/>
              <a:buChar char="•"/>
            </a:pPr>
            <a:r>
              <a:rPr lang="en-US"/>
              <a:t>Training: 84.4%</a:t>
            </a:r>
          </a:p>
          <a:p>
            <a:pPr marL="285750" indent="-285750">
              <a:buFont typeface="Arial" panose="020B0604020202020204" pitchFamily="34" charset="0"/>
              <a:buChar char="•"/>
            </a:pPr>
            <a:r>
              <a:rPr lang="en-US"/>
              <a:t>Testing: 84.1%</a:t>
            </a:r>
          </a:p>
          <a:p>
            <a:pPr marL="285750" indent="-285750">
              <a:buFont typeface="Arial" panose="020B0604020202020204" pitchFamily="34" charset="0"/>
              <a:buChar char="•"/>
            </a:pPr>
            <a:r>
              <a:rPr lang="en-US"/>
              <a:t>Sensitivity: 88.4%</a:t>
            </a:r>
          </a:p>
          <a:p>
            <a:pPr marL="285750" indent="-285750">
              <a:buFont typeface="Arial" panose="020B0604020202020204" pitchFamily="34" charset="0"/>
              <a:buChar char="•"/>
            </a:pPr>
            <a:r>
              <a:rPr lang="en-US"/>
              <a:t>Specificity:72.2%</a:t>
            </a:r>
          </a:p>
        </p:txBody>
      </p:sp>
      <p:sp>
        <p:nvSpPr>
          <p:cNvPr id="31" name="TextBox 30">
            <a:extLst>
              <a:ext uri="{FF2B5EF4-FFF2-40B4-BE49-F238E27FC236}">
                <a16:creationId xmlns:a16="http://schemas.microsoft.com/office/drawing/2014/main" id="{F0FA0ED7-DB0D-D57E-34B6-ECDA07CAEBD1}"/>
              </a:ext>
            </a:extLst>
          </p:cNvPr>
          <p:cNvSpPr txBox="1"/>
          <p:nvPr/>
        </p:nvSpPr>
        <p:spPr>
          <a:xfrm>
            <a:off x="7773222" y="4242010"/>
            <a:ext cx="3246698" cy="1754326"/>
          </a:xfrm>
          <a:prstGeom prst="rect">
            <a:avLst/>
          </a:prstGeom>
          <a:noFill/>
        </p:spPr>
        <p:txBody>
          <a:bodyPr wrap="square">
            <a:spAutoFit/>
          </a:bodyPr>
          <a:lstStyle/>
          <a:p>
            <a:r>
              <a:rPr lang="en-US" b="0" i="0">
                <a:effectLst/>
                <a:highlight>
                  <a:srgbClr val="FFFF00"/>
                </a:highlight>
              </a:rPr>
              <a:t>Sensitivity and specificity accuracy percentages shows relatively high sensitivity for "</a:t>
            </a:r>
            <a:r>
              <a:rPr lang="en-US" b="0" i="0" err="1">
                <a:effectLst/>
                <a:highlight>
                  <a:srgbClr val="FFFF00"/>
                </a:highlight>
              </a:rPr>
              <a:t>non_dropout</a:t>
            </a:r>
            <a:r>
              <a:rPr lang="en-US" b="0" i="0">
                <a:effectLst/>
                <a:highlight>
                  <a:srgbClr val="FFFF00"/>
                </a:highlight>
              </a:rPr>
              <a:t>" instances but slightly lower specificity for "Dropout" instances. </a:t>
            </a:r>
            <a:endParaRPr lang="en-US">
              <a:highlight>
                <a:srgbClr val="FFFF00"/>
              </a:highlight>
            </a:endParaRPr>
          </a:p>
        </p:txBody>
      </p:sp>
    </p:spTree>
    <p:extLst>
      <p:ext uri="{BB962C8B-B14F-4D97-AF65-F5344CB8AC3E}">
        <p14:creationId xmlns:p14="http://schemas.microsoft.com/office/powerpoint/2010/main" val="1423670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BA7D6D-118F-0345-340A-74EECC266AAD}"/>
              </a:ext>
            </a:extLst>
          </p:cNvPr>
          <p:cNvSpPr txBox="1"/>
          <p:nvPr/>
        </p:nvSpPr>
        <p:spPr>
          <a:xfrm>
            <a:off x="2855028" y="499260"/>
            <a:ext cx="669702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a:cs typeface="Calibri"/>
              </a:rPr>
              <a:t>CONFUSION MATRIX – DECISION TREE</a:t>
            </a:r>
          </a:p>
        </p:txBody>
      </p:sp>
      <p:pic>
        <p:nvPicPr>
          <p:cNvPr id="5" name="Picture 4" descr="A screenshot of a computer code&#10;&#10;Description automatically generated">
            <a:extLst>
              <a:ext uri="{FF2B5EF4-FFF2-40B4-BE49-F238E27FC236}">
                <a16:creationId xmlns:a16="http://schemas.microsoft.com/office/drawing/2014/main" id="{DC246858-D404-D467-4872-429A987FE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976" y="1312181"/>
            <a:ext cx="6697024" cy="2311400"/>
          </a:xfrm>
          <a:prstGeom prst="rect">
            <a:avLst/>
          </a:prstGeom>
        </p:spPr>
      </p:pic>
      <p:pic>
        <p:nvPicPr>
          <p:cNvPr id="9" name="Picture 8" descr="A screenshot of a diagram&#10;&#10;Description automatically generated">
            <a:extLst>
              <a:ext uri="{FF2B5EF4-FFF2-40B4-BE49-F238E27FC236}">
                <a16:creationId xmlns:a16="http://schemas.microsoft.com/office/drawing/2014/main" id="{86F64A77-4E96-0599-99FE-71C8607A14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047" y="1312181"/>
            <a:ext cx="4072459" cy="333763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74AB966-0A9F-45C1-45CA-66394DD7C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2297" y="3623581"/>
            <a:ext cx="3807360" cy="2850737"/>
          </a:xfrm>
          <a:prstGeom prst="rect">
            <a:avLst/>
          </a:prstGeom>
        </p:spPr>
      </p:pic>
      <p:sp>
        <p:nvSpPr>
          <p:cNvPr id="13" name="TextBox 12">
            <a:extLst>
              <a:ext uri="{FF2B5EF4-FFF2-40B4-BE49-F238E27FC236}">
                <a16:creationId xmlns:a16="http://schemas.microsoft.com/office/drawing/2014/main" id="{77C795E5-1CF7-FF32-B90C-6F21DEC1DCDE}"/>
              </a:ext>
            </a:extLst>
          </p:cNvPr>
          <p:cNvSpPr txBox="1"/>
          <p:nvPr/>
        </p:nvSpPr>
        <p:spPr>
          <a:xfrm>
            <a:off x="364646" y="4877958"/>
            <a:ext cx="5130330" cy="1754326"/>
          </a:xfrm>
          <a:prstGeom prst="rect">
            <a:avLst/>
          </a:prstGeom>
          <a:noFill/>
        </p:spPr>
        <p:txBody>
          <a:bodyPr wrap="square">
            <a:spAutoFit/>
          </a:bodyPr>
          <a:lstStyle/>
          <a:p>
            <a:r>
              <a:rPr lang="en-US"/>
              <a:t>C</a:t>
            </a:r>
            <a:r>
              <a:rPr lang="en-US" b="0" i="0">
                <a:effectLst/>
              </a:rPr>
              <a:t>lassification report indicates that the decision tree model, trained on the resampled data, performs reasonably well in distinguishing between "Dropout" and "</a:t>
            </a:r>
            <a:r>
              <a:rPr lang="en-US" b="0" i="0" err="1">
                <a:effectLst/>
              </a:rPr>
              <a:t>non_dropout</a:t>
            </a:r>
            <a:r>
              <a:rPr lang="en-US" b="0" i="0">
                <a:effectLst/>
              </a:rPr>
              <a:t>" classes. </a:t>
            </a:r>
            <a:r>
              <a:rPr lang="en-US" b="0" i="0">
                <a:effectLst/>
                <a:highlight>
                  <a:srgbClr val="FFFF00"/>
                </a:highlight>
              </a:rPr>
              <a:t>The model shows a good balance between precision and recall, with a reasonably high accuracy score.</a:t>
            </a:r>
            <a:endParaRPr lang="en-US">
              <a:highlight>
                <a:srgbClr val="FFFF00"/>
              </a:highlight>
            </a:endParaRPr>
          </a:p>
        </p:txBody>
      </p:sp>
    </p:spTree>
    <p:extLst>
      <p:ext uri="{BB962C8B-B14F-4D97-AF65-F5344CB8AC3E}">
        <p14:creationId xmlns:p14="http://schemas.microsoft.com/office/powerpoint/2010/main" val="221224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7A822A-4349-AD97-ABB6-F54EB4EEA8FC}"/>
              </a:ext>
            </a:extLst>
          </p:cNvPr>
          <p:cNvSpPr txBox="1"/>
          <p:nvPr/>
        </p:nvSpPr>
        <p:spPr>
          <a:xfrm>
            <a:off x="814325" y="425590"/>
            <a:ext cx="31621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a:cs typeface="Calibri"/>
              </a:rPr>
              <a:t>RANDOM FOREST</a:t>
            </a:r>
            <a:endParaRPr lang="en-US" sz="3200" u="sng"/>
          </a:p>
        </p:txBody>
      </p:sp>
      <p:sp>
        <p:nvSpPr>
          <p:cNvPr id="16" name="TextBox 15">
            <a:extLst>
              <a:ext uri="{FF2B5EF4-FFF2-40B4-BE49-F238E27FC236}">
                <a16:creationId xmlns:a16="http://schemas.microsoft.com/office/drawing/2014/main" id="{15823BC0-93E9-6F75-EAE1-83CBD8AA1FA3}"/>
              </a:ext>
            </a:extLst>
          </p:cNvPr>
          <p:cNvSpPr txBox="1"/>
          <p:nvPr/>
        </p:nvSpPr>
        <p:spPr>
          <a:xfrm>
            <a:off x="814325" y="1289152"/>
            <a:ext cx="3307970" cy="3416320"/>
          </a:xfrm>
          <a:prstGeom prst="rect">
            <a:avLst/>
          </a:prstGeom>
          <a:noFill/>
        </p:spPr>
        <p:txBody>
          <a:bodyPr wrap="square" rtlCol="0">
            <a:spAutoFit/>
          </a:bodyPr>
          <a:lstStyle/>
          <a:p>
            <a:r>
              <a:rPr lang="en-US" b="0" i="0">
                <a:effectLst/>
              </a:rPr>
              <a:t>Random Forest operates by constructing a multitude of decision trees during training and outputs the class that is the mode of the classes (classification) or mean prediction (regression) of the individual trees. </a:t>
            </a:r>
            <a:r>
              <a:rPr lang="en-US" b="0" i="0">
                <a:effectLst/>
                <a:highlight>
                  <a:srgbClr val="FFFF00"/>
                </a:highlight>
              </a:rPr>
              <a:t>It builds on the decision tree algorithm and introduces randomness to improve the model's performance and generalization</a:t>
            </a:r>
            <a:r>
              <a:rPr lang="en-US" b="0" i="0">
                <a:effectLst/>
              </a:rPr>
              <a:t>.</a:t>
            </a:r>
            <a:endParaRPr lang="en-US"/>
          </a:p>
        </p:txBody>
      </p:sp>
      <p:pic>
        <p:nvPicPr>
          <p:cNvPr id="18" name="Picture 17" descr="A screenshot of a computer program&#10;&#10;Description automatically generated">
            <a:extLst>
              <a:ext uri="{FF2B5EF4-FFF2-40B4-BE49-F238E27FC236}">
                <a16:creationId xmlns:a16="http://schemas.microsoft.com/office/drawing/2014/main" id="{A1FF7764-584C-4D96-4B62-C096CA729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814" y="0"/>
            <a:ext cx="5828270" cy="6858000"/>
          </a:xfrm>
          <a:prstGeom prst="rect">
            <a:avLst/>
          </a:prstGeom>
        </p:spPr>
      </p:pic>
    </p:spTree>
    <p:extLst>
      <p:ext uri="{BB962C8B-B14F-4D97-AF65-F5344CB8AC3E}">
        <p14:creationId xmlns:p14="http://schemas.microsoft.com/office/powerpoint/2010/main" val="3383757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7A822A-4349-AD97-ABB6-F54EB4EEA8FC}"/>
              </a:ext>
            </a:extLst>
          </p:cNvPr>
          <p:cNvSpPr txBox="1"/>
          <p:nvPr/>
        </p:nvSpPr>
        <p:spPr>
          <a:xfrm>
            <a:off x="199718" y="116840"/>
            <a:ext cx="593128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a:cs typeface="Calibri"/>
              </a:rPr>
              <a:t>RANDOM FOREST PERFORMANCE</a:t>
            </a:r>
            <a:endParaRPr lang="en-US" sz="3200" u="sng"/>
          </a:p>
        </p:txBody>
      </p:sp>
      <p:pic>
        <p:nvPicPr>
          <p:cNvPr id="6" name="Picture 5">
            <a:extLst>
              <a:ext uri="{FF2B5EF4-FFF2-40B4-BE49-F238E27FC236}">
                <a16:creationId xmlns:a16="http://schemas.microsoft.com/office/drawing/2014/main" id="{5AEFA3F7-628B-1E8C-C843-66F1C04DA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46" y="1610862"/>
            <a:ext cx="6451600" cy="5842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8F7F1EA2-8815-8276-1EA6-8534D16F7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18" y="2703062"/>
            <a:ext cx="6858000" cy="2730500"/>
          </a:xfrm>
          <a:prstGeom prst="rect">
            <a:avLst/>
          </a:prstGeom>
        </p:spPr>
      </p:pic>
      <p:pic>
        <p:nvPicPr>
          <p:cNvPr id="9" name="Picture 8">
            <a:extLst>
              <a:ext uri="{FF2B5EF4-FFF2-40B4-BE49-F238E27FC236}">
                <a16:creationId xmlns:a16="http://schemas.microsoft.com/office/drawing/2014/main" id="{38BF91C3-77F0-6489-55EA-AEFD0D8C4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718" y="878619"/>
            <a:ext cx="6858000" cy="271305"/>
          </a:xfrm>
          <a:prstGeom prst="rect">
            <a:avLst/>
          </a:prstGeom>
        </p:spPr>
      </p:pic>
      <p:pic>
        <p:nvPicPr>
          <p:cNvPr id="13" name="Picture 12">
            <a:extLst>
              <a:ext uri="{FF2B5EF4-FFF2-40B4-BE49-F238E27FC236}">
                <a16:creationId xmlns:a16="http://schemas.microsoft.com/office/drawing/2014/main" id="{F97ABC16-A632-3D16-CD03-26E594AE42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149924"/>
            <a:ext cx="3766640" cy="279620"/>
          </a:xfrm>
          <a:prstGeom prst="rect">
            <a:avLst/>
          </a:prstGeom>
        </p:spPr>
      </p:pic>
      <p:pic>
        <p:nvPicPr>
          <p:cNvPr id="15" name="Picture 14">
            <a:extLst>
              <a:ext uri="{FF2B5EF4-FFF2-40B4-BE49-F238E27FC236}">
                <a16:creationId xmlns:a16="http://schemas.microsoft.com/office/drawing/2014/main" id="{B6689A5A-D701-6FEF-7B69-384DA95A09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46" y="2195062"/>
            <a:ext cx="4292600" cy="508000"/>
          </a:xfrm>
          <a:prstGeom prst="rect">
            <a:avLst/>
          </a:prstGeom>
        </p:spPr>
      </p:pic>
      <p:pic>
        <p:nvPicPr>
          <p:cNvPr id="17" name="Picture 16" descr="A number and a number&#10;&#10;Description automatically generated with medium confidence">
            <a:extLst>
              <a:ext uri="{FF2B5EF4-FFF2-40B4-BE49-F238E27FC236}">
                <a16:creationId xmlns:a16="http://schemas.microsoft.com/office/drawing/2014/main" id="{348A9D5A-745B-4CEA-15D0-7841C08C74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18" y="5433562"/>
            <a:ext cx="3695700" cy="609600"/>
          </a:xfrm>
          <a:prstGeom prst="rect">
            <a:avLst/>
          </a:prstGeom>
        </p:spPr>
      </p:pic>
      <p:sp>
        <p:nvSpPr>
          <p:cNvPr id="18" name="TextBox 17">
            <a:extLst>
              <a:ext uri="{FF2B5EF4-FFF2-40B4-BE49-F238E27FC236}">
                <a16:creationId xmlns:a16="http://schemas.microsoft.com/office/drawing/2014/main" id="{5DA0E7AF-74DF-EECE-32FC-58074AC59348}"/>
              </a:ext>
            </a:extLst>
          </p:cNvPr>
          <p:cNvSpPr txBox="1"/>
          <p:nvPr/>
        </p:nvSpPr>
        <p:spPr>
          <a:xfrm>
            <a:off x="7803856" y="1429544"/>
            <a:ext cx="3715473" cy="3693319"/>
          </a:xfrm>
          <a:prstGeom prst="rect">
            <a:avLst/>
          </a:prstGeom>
          <a:noFill/>
        </p:spPr>
        <p:txBody>
          <a:bodyPr wrap="square" rtlCol="0">
            <a:spAutoFit/>
          </a:bodyPr>
          <a:lstStyle/>
          <a:p>
            <a:r>
              <a:rPr lang="en-US"/>
              <a:t>Results:</a:t>
            </a:r>
          </a:p>
          <a:p>
            <a:pPr marL="285750" indent="-285750">
              <a:buFont typeface="Arial" panose="020B0604020202020204" pitchFamily="34" charset="0"/>
              <a:buChar char="•"/>
            </a:pPr>
            <a:r>
              <a:rPr lang="en-US"/>
              <a:t>Accuracy: 84.9%</a:t>
            </a:r>
          </a:p>
          <a:p>
            <a:pPr marL="285750" indent="-285750">
              <a:buFont typeface="Arial" panose="020B0604020202020204" pitchFamily="34" charset="0"/>
              <a:buChar char="•"/>
            </a:pPr>
            <a:r>
              <a:rPr lang="en-US"/>
              <a:t>Training: 95.6%</a:t>
            </a:r>
          </a:p>
          <a:p>
            <a:pPr marL="285750" indent="-285750">
              <a:buFont typeface="Arial" panose="020B0604020202020204" pitchFamily="34" charset="0"/>
              <a:buChar char="•"/>
            </a:pPr>
            <a:r>
              <a:rPr lang="en-US"/>
              <a:t>Testing: 84.9%</a:t>
            </a:r>
          </a:p>
          <a:p>
            <a:pPr marL="285750" indent="-285750">
              <a:buFont typeface="Arial" panose="020B0604020202020204" pitchFamily="34" charset="0"/>
              <a:buChar char="•"/>
            </a:pPr>
            <a:r>
              <a:rPr lang="en-US"/>
              <a:t>Sensitivity: 89.9%</a:t>
            </a:r>
          </a:p>
          <a:p>
            <a:pPr marL="285750" indent="-285750">
              <a:buFont typeface="Arial" panose="020B0604020202020204" pitchFamily="34" charset="0"/>
              <a:buChar char="•"/>
            </a:pPr>
            <a:r>
              <a:rPr lang="en-US"/>
              <a:t>Specificity:75.6%</a:t>
            </a:r>
          </a:p>
          <a:p>
            <a:pPr marL="285750" indent="-285750">
              <a:buFont typeface="Arial" panose="020B0604020202020204" pitchFamily="34" charset="0"/>
              <a:buChar char="•"/>
            </a:pPr>
            <a:r>
              <a:rPr lang="en-US" b="0" i="0">
                <a:effectLst/>
              </a:rPr>
              <a:t>Sensitivity and specificity metrics give insights into how well the model performs on positive and negative instances, respectively. </a:t>
            </a:r>
            <a:r>
              <a:rPr lang="en-US" b="0" i="0">
                <a:effectLst/>
                <a:highlight>
                  <a:srgbClr val="FFFF00"/>
                </a:highlight>
              </a:rPr>
              <a:t>The model's performance on the training set </a:t>
            </a:r>
            <a:r>
              <a:rPr lang="en-US">
                <a:highlight>
                  <a:srgbClr val="FFFF00"/>
                </a:highlight>
              </a:rPr>
              <a:t>and</a:t>
            </a:r>
            <a:r>
              <a:rPr lang="en-US" b="0" i="0">
                <a:effectLst/>
                <a:highlight>
                  <a:srgbClr val="FFFF00"/>
                </a:highlight>
              </a:rPr>
              <a:t> testing set performance is good.</a:t>
            </a:r>
            <a:endParaRPr lang="en-US">
              <a:highlight>
                <a:srgbClr val="FFFF00"/>
              </a:highlight>
            </a:endParaRPr>
          </a:p>
        </p:txBody>
      </p:sp>
    </p:spTree>
    <p:extLst>
      <p:ext uri="{BB962C8B-B14F-4D97-AF65-F5344CB8AC3E}">
        <p14:creationId xmlns:p14="http://schemas.microsoft.com/office/powerpoint/2010/main" val="586904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3B733E-67DB-367F-5E77-030DFAA6A480}"/>
              </a:ext>
            </a:extLst>
          </p:cNvPr>
          <p:cNvSpPr txBox="1"/>
          <p:nvPr/>
        </p:nvSpPr>
        <p:spPr>
          <a:xfrm>
            <a:off x="153628" y="153628"/>
            <a:ext cx="4052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CONFUSION MATRIX – RANDOM FOREST</a:t>
            </a:r>
            <a:endParaRPr lang="en-US"/>
          </a:p>
        </p:txBody>
      </p:sp>
      <p:pic>
        <p:nvPicPr>
          <p:cNvPr id="4" name="Picture 3" descr="A screenshot of a computer program&#10;&#10;Description automatically generated">
            <a:extLst>
              <a:ext uri="{FF2B5EF4-FFF2-40B4-BE49-F238E27FC236}">
                <a16:creationId xmlns:a16="http://schemas.microsoft.com/office/drawing/2014/main" id="{983B4194-EF5E-DDF9-B44A-BB3E1A088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400" y="1136650"/>
            <a:ext cx="6197600" cy="2146300"/>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7BF8EFE1-25C5-8B8D-20C6-7396837BF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28" y="959633"/>
            <a:ext cx="4406797" cy="370899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8640739-6463-EE73-DF61-C88184F2B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429000"/>
            <a:ext cx="4251767" cy="3054973"/>
          </a:xfrm>
          <a:prstGeom prst="rect">
            <a:avLst/>
          </a:prstGeom>
        </p:spPr>
      </p:pic>
      <p:sp>
        <p:nvSpPr>
          <p:cNvPr id="14" name="TextBox 13">
            <a:extLst>
              <a:ext uri="{FF2B5EF4-FFF2-40B4-BE49-F238E27FC236}">
                <a16:creationId xmlns:a16="http://schemas.microsoft.com/office/drawing/2014/main" id="{6F5A7BF5-A3B6-C280-3F12-602D5FFD3DC6}"/>
              </a:ext>
            </a:extLst>
          </p:cNvPr>
          <p:cNvSpPr txBox="1"/>
          <p:nvPr/>
        </p:nvSpPr>
        <p:spPr>
          <a:xfrm>
            <a:off x="277792" y="5105297"/>
            <a:ext cx="4676172" cy="646331"/>
          </a:xfrm>
          <a:prstGeom prst="rect">
            <a:avLst/>
          </a:prstGeom>
          <a:noFill/>
        </p:spPr>
        <p:txBody>
          <a:bodyPr wrap="square" rtlCol="0">
            <a:spAutoFit/>
          </a:bodyPr>
          <a:lstStyle/>
          <a:p>
            <a:r>
              <a:rPr lang="en-US" b="0" i="0">
                <a:effectLst/>
              </a:rPr>
              <a:t>The model shows good accuracy, precision, recall, and F1-score values for both classes</a:t>
            </a:r>
            <a:r>
              <a:rPr lang="en-US" b="0" i="0">
                <a:solidFill>
                  <a:srgbClr val="374151"/>
                </a:solidFill>
                <a:effectLst/>
                <a:latin typeface="Söhne"/>
              </a:rPr>
              <a:t>.</a:t>
            </a:r>
            <a:endParaRPr lang="en-US"/>
          </a:p>
        </p:txBody>
      </p:sp>
    </p:spTree>
    <p:extLst>
      <p:ext uri="{BB962C8B-B14F-4D97-AF65-F5344CB8AC3E}">
        <p14:creationId xmlns:p14="http://schemas.microsoft.com/office/powerpoint/2010/main" val="4168970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Light bulb on yellow background with sketched light beams and cord">
            <a:extLst>
              <a:ext uri="{FF2B5EF4-FFF2-40B4-BE49-F238E27FC236}">
                <a16:creationId xmlns:a16="http://schemas.microsoft.com/office/drawing/2014/main" id="{A6DB336B-28EB-A36F-37E9-975D2D6FCDA2}"/>
              </a:ext>
            </a:extLst>
          </p:cNvPr>
          <p:cNvPicPr>
            <a:picLocks noChangeAspect="1"/>
          </p:cNvPicPr>
          <p:nvPr/>
        </p:nvPicPr>
        <p:blipFill rotWithShape="1">
          <a:blip r:embed="rId3"/>
          <a:srcRect l="33701" r="3" b="3"/>
          <a:stretch/>
        </p:blipFill>
        <p:spPr>
          <a:xfrm>
            <a:off x="20" y="10"/>
            <a:ext cx="6145286" cy="6857990"/>
          </a:xfrm>
          <a:prstGeom prst="rect">
            <a:avLst/>
          </a:prstGeom>
        </p:spPr>
      </p:pic>
      <p:sp>
        <p:nvSpPr>
          <p:cNvPr id="8" name="Rectangle 7">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extBox 1">
            <a:extLst>
              <a:ext uri="{FF2B5EF4-FFF2-40B4-BE49-F238E27FC236}">
                <a16:creationId xmlns:a16="http://schemas.microsoft.com/office/drawing/2014/main" id="{0C7F94C0-CCF1-434C-0622-4BA61D7F328E}"/>
              </a:ext>
            </a:extLst>
          </p:cNvPr>
          <p:cNvSpPr txBox="1"/>
          <p:nvPr/>
        </p:nvSpPr>
        <p:spPr>
          <a:xfrm>
            <a:off x="6148148" y="666040"/>
            <a:ext cx="4968360" cy="53796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800" b="1">
                <a:latin typeface="Times New Roman"/>
                <a:cs typeface="Times New Roman"/>
              </a:rPr>
              <a:t>METHODOLOGY:</a:t>
            </a:r>
            <a:endParaRPr lang="en-US" sz="2800">
              <a:latin typeface="Times New Roman"/>
              <a:cs typeface="Times New Roman"/>
            </a:endParaRPr>
          </a:p>
          <a:p>
            <a:pPr indent="-228600">
              <a:lnSpc>
                <a:spcPct val="90000"/>
              </a:lnSpc>
              <a:spcAft>
                <a:spcPts val="600"/>
              </a:spcAft>
              <a:buFont typeface="Arial" panose="020B0604020202020204" pitchFamily="34" charset="0"/>
              <a:buChar char="•"/>
            </a:pPr>
            <a:endParaRPr lang="en-US" sz="1000" b="1"/>
          </a:p>
          <a:p>
            <a:pPr indent="-228600">
              <a:lnSpc>
                <a:spcPct val="90000"/>
              </a:lnSpc>
              <a:spcAft>
                <a:spcPts val="600"/>
              </a:spcAft>
              <a:buFont typeface="Arial" panose="020B0604020202020204" pitchFamily="34" charset="0"/>
              <a:buChar char="•"/>
            </a:pPr>
            <a:r>
              <a:rPr lang="en-US">
                <a:latin typeface="Times New Roman"/>
                <a:cs typeface="Times New Roman"/>
              </a:rPr>
              <a:t>STEPS IN THE PROJECT:</a:t>
            </a:r>
          </a:p>
          <a:p>
            <a:pPr indent="-228600">
              <a:lnSpc>
                <a:spcPct val="90000"/>
              </a:lnSpc>
              <a:spcAft>
                <a:spcPts val="600"/>
              </a:spcAft>
              <a:buFont typeface="Arial" panose="020B0604020202020204" pitchFamily="34" charset="0"/>
              <a:buChar char="•"/>
            </a:pPr>
            <a:endParaRPr lang="en-US">
              <a:latin typeface="Times New Roman"/>
              <a:cs typeface="Times New Roman"/>
            </a:endParaRPr>
          </a:p>
          <a:p>
            <a:pPr>
              <a:lnSpc>
                <a:spcPct val="90000"/>
              </a:lnSpc>
              <a:spcAft>
                <a:spcPts val="600"/>
              </a:spcAft>
            </a:pPr>
            <a:r>
              <a:rPr lang="en-US">
                <a:latin typeface="Times New Roman"/>
                <a:cs typeface="Times New Roman"/>
              </a:rPr>
              <a:t>1.Data Collection:  </a:t>
            </a:r>
            <a:r>
              <a:rPr lang="en-US">
                <a:latin typeface="Times New Roman"/>
                <a:cs typeface="Times New Roman"/>
                <a:hlinkClick r:id="rId4"/>
              </a:rPr>
              <a:t>https://www.kaggle.com/datasets/shariful07/student-mental-health</a:t>
            </a:r>
            <a:r>
              <a:rPr lang="en-US">
                <a:latin typeface="Times New Roman"/>
                <a:cs typeface="Times New Roman"/>
              </a:rPr>
              <a:t> </a:t>
            </a:r>
          </a:p>
          <a:p>
            <a:pPr>
              <a:lnSpc>
                <a:spcPct val="90000"/>
              </a:lnSpc>
              <a:spcAft>
                <a:spcPts val="600"/>
              </a:spcAft>
            </a:pPr>
            <a:r>
              <a:rPr lang="en-US">
                <a:latin typeface="Times New Roman"/>
                <a:cs typeface="Times New Roman"/>
              </a:rPr>
              <a:t>2. Data Storage</a:t>
            </a:r>
            <a:endParaRPr lang="en-US">
              <a:latin typeface="Times New Roman"/>
              <a:ea typeface="Calibri" panose="020F0502020204030204"/>
              <a:cs typeface="Times New Roman"/>
            </a:endParaRPr>
          </a:p>
          <a:p>
            <a:pPr>
              <a:lnSpc>
                <a:spcPct val="90000"/>
              </a:lnSpc>
              <a:spcAft>
                <a:spcPts val="600"/>
              </a:spcAft>
            </a:pPr>
            <a:r>
              <a:rPr lang="en-US">
                <a:latin typeface="Times New Roman"/>
                <a:cs typeface="Times New Roman"/>
              </a:rPr>
              <a:t>3. Handle Missing Values</a:t>
            </a:r>
            <a:endParaRPr lang="en-US">
              <a:latin typeface="Times New Roman"/>
              <a:ea typeface="Calibri" panose="020F0502020204030204"/>
              <a:cs typeface="Times New Roman"/>
            </a:endParaRPr>
          </a:p>
          <a:p>
            <a:pPr>
              <a:lnSpc>
                <a:spcPct val="90000"/>
              </a:lnSpc>
              <a:spcAft>
                <a:spcPts val="600"/>
              </a:spcAft>
            </a:pPr>
            <a:r>
              <a:rPr lang="en-US">
                <a:latin typeface="Times New Roman"/>
                <a:cs typeface="Times New Roman"/>
              </a:rPr>
              <a:t>4. Statistical Testing</a:t>
            </a:r>
            <a:endParaRPr lang="en-US">
              <a:latin typeface="Times New Roman"/>
              <a:ea typeface="Calibri" panose="020F0502020204030204"/>
              <a:cs typeface="Times New Roman"/>
            </a:endParaRPr>
          </a:p>
          <a:p>
            <a:pPr>
              <a:lnSpc>
                <a:spcPct val="90000"/>
              </a:lnSpc>
              <a:spcAft>
                <a:spcPts val="600"/>
              </a:spcAft>
            </a:pPr>
            <a:r>
              <a:rPr lang="en-US">
                <a:latin typeface="Times New Roman"/>
                <a:cs typeface="Times New Roman"/>
              </a:rPr>
              <a:t>5. Feature Engineering </a:t>
            </a:r>
            <a:endParaRPr lang="en-US">
              <a:latin typeface="Times New Roman"/>
              <a:ea typeface="Calibri" panose="020F0502020204030204"/>
              <a:cs typeface="Times New Roman"/>
            </a:endParaRPr>
          </a:p>
          <a:p>
            <a:pPr>
              <a:lnSpc>
                <a:spcPct val="90000"/>
              </a:lnSpc>
              <a:spcAft>
                <a:spcPts val="600"/>
              </a:spcAft>
            </a:pPr>
            <a:r>
              <a:rPr lang="en-US">
                <a:latin typeface="Times New Roman"/>
                <a:cs typeface="Times New Roman"/>
              </a:rPr>
              <a:t>6. Model Building </a:t>
            </a:r>
          </a:p>
          <a:p>
            <a:pPr>
              <a:lnSpc>
                <a:spcPct val="90000"/>
              </a:lnSpc>
              <a:spcAft>
                <a:spcPts val="600"/>
              </a:spcAft>
            </a:pPr>
            <a:r>
              <a:rPr lang="en-US">
                <a:latin typeface="Times New Roman"/>
                <a:cs typeface="Times New Roman"/>
              </a:rPr>
              <a:t>7. Model Performance Evaluation</a:t>
            </a:r>
          </a:p>
          <a:p>
            <a:pPr>
              <a:lnSpc>
                <a:spcPct val="90000"/>
              </a:lnSpc>
              <a:spcAft>
                <a:spcPts val="600"/>
              </a:spcAft>
            </a:pPr>
            <a:r>
              <a:rPr lang="en-US">
                <a:latin typeface="Times New Roman"/>
                <a:ea typeface="Calibri" panose="020F0502020204030204"/>
                <a:cs typeface="Times New Roman"/>
              </a:rPr>
              <a:t>8. Comparison of Machine Learning Models </a:t>
            </a:r>
          </a:p>
          <a:p>
            <a:pPr>
              <a:lnSpc>
                <a:spcPct val="90000"/>
              </a:lnSpc>
              <a:spcAft>
                <a:spcPts val="600"/>
              </a:spcAft>
            </a:pPr>
            <a:r>
              <a:rPr lang="en-US">
                <a:latin typeface="Times New Roman"/>
                <a:cs typeface="Times New Roman"/>
              </a:rPr>
              <a:t>9. Results </a:t>
            </a:r>
          </a:p>
        </p:txBody>
      </p:sp>
    </p:spTree>
    <p:extLst>
      <p:ext uri="{BB962C8B-B14F-4D97-AF65-F5344CB8AC3E}">
        <p14:creationId xmlns:p14="http://schemas.microsoft.com/office/powerpoint/2010/main" val="2056575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1E9B28-B317-A158-8D80-1A3EA14ECD83}"/>
              </a:ext>
            </a:extLst>
          </p:cNvPr>
          <p:cNvSpPr txBox="1"/>
          <p:nvPr/>
        </p:nvSpPr>
        <p:spPr>
          <a:xfrm>
            <a:off x="138265" y="138265"/>
            <a:ext cx="36256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ROC CURVE</a:t>
            </a:r>
            <a:endParaRPr lang="en-US" b="1">
              <a:ea typeface="Calibri"/>
              <a:cs typeface="Calibri"/>
            </a:endParaRPr>
          </a:p>
        </p:txBody>
      </p:sp>
      <p:sp>
        <p:nvSpPr>
          <p:cNvPr id="3" name="TextBox 2">
            <a:extLst>
              <a:ext uri="{FF2B5EF4-FFF2-40B4-BE49-F238E27FC236}">
                <a16:creationId xmlns:a16="http://schemas.microsoft.com/office/drawing/2014/main" id="{1D572E90-7D0E-2EED-312E-3ACC1DFC20C6}"/>
              </a:ext>
            </a:extLst>
          </p:cNvPr>
          <p:cNvSpPr txBox="1"/>
          <p:nvPr/>
        </p:nvSpPr>
        <p:spPr>
          <a:xfrm>
            <a:off x="1597573" y="-3849"/>
            <a:ext cx="5376785"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The ROC curve visually represents a binary classifier's trade-off between true positive and false positive rates across different decision thresholds. A higher Area Under the Curve (AUC-ROC) indicates superior model discrimination. The ROC Curve analyzing our three machine learning models indicates that </a:t>
            </a:r>
            <a:r>
              <a:rPr lang="en-US" sz="1300">
                <a:highlight>
                  <a:srgbClr val="FFFF00"/>
                </a:highlight>
                <a:ea typeface="+mn-lt"/>
                <a:cs typeface="+mn-lt"/>
              </a:rPr>
              <a:t>Logistic regression (AUC of 0.89) and Random forest (AUC of 0.89) have highest accuracy and the least for Decision Tree (AUC of 0.78).</a:t>
            </a:r>
            <a:endParaRPr lang="en-US" sz="1300">
              <a:highlight>
                <a:srgbClr val="FFFF00"/>
              </a:highlight>
              <a:cs typeface="Calibri"/>
            </a:endParaRPr>
          </a:p>
          <a:p>
            <a:br>
              <a:rPr lang="en-US">
                <a:highlight>
                  <a:srgbClr val="FFFF00"/>
                </a:highlight>
              </a:rPr>
            </a:br>
            <a:endParaRPr lang="en-US">
              <a:highlight>
                <a:srgbClr val="FFFF00"/>
              </a:highlight>
            </a:endParaRPr>
          </a:p>
          <a:p>
            <a:pPr algn="l"/>
            <a:endParaRPr lang="en-US">
              <a:cs typeface="Calibri"/>
            </a:endParaRPr>
          </a:p>
        </p:txBody>
      </p:sp>
      <p:pic>
        <p:nvPicPr>
          <p:cNvPr id="7" name="Picture 6" descr="A graph of a logistic curve&#10;&#10;Description automatically generated">
            <a:extLst>
              <a:ext uri="{FF2B5EF4-FFF2-40B4-BE49-F238E27FC236}">
                <a16:creationId xmlns:a16="http://schemas.microsoft.com/office/drawing/2014/main" id="{242E7331-0BD5-20B3-AEA1-6D8571B3C71B}"/>
              </a:ext>
            </a:extLst>
          </p:cNvPr>
          <p:cNvPicPr>
            <a:picLocks noChangeAspect="1"/>
          </p:cNvPicPr>
          <p:nvPr/>
        </p:nvPicPr>
        <p:blipFill>
          <a:blip r:embed="rId3"/>
          <a:stretch>
            <a:fillRect/>
          </a:stretch>
        </p:blipFill>
        <p:spPr>
          <a:xfrm>
            <a:off x="-3524" y="1296474"/>
            <a:ext cx="7004571" cy="5402687"/>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2E14794C-6A7A-3349-6ED6-7C66A2B2F6DC}"/>
              </a:ext>
            </a:extLst>
          </p:cNvPr>
          <p:cNvPicPr>
            <a:picLocks noChangeAspect="1"/>
          </p:cNvPicPr>
          <p:nvPr/>
        </p:nvPicPr>
        <p:blipFill>
          <a:blip r:embed="rId4"/>
          <a:stretch>
            <a:fillRect/>
          </a:stretch>
        </p:blipFill>
        <p:spPr>
          <a:xfrm>
            <a:off x="6978306" y="137374"/>
            <a:ext cx="5018260" cy="3406463"/>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833D5380-DCEA-EA5A-B612-1CEC6A21A7F9}"/>
              </a:ext>
            </a:extLst>
          </p:cNvPr>
          <p:cNvPicPr>
            <a:picLocks noChangeAspect="1"/>
          </p:cNvPicPr>
          <p:nvPr/>
        </p:nvPicPr>
        <p:blipFill>
          <a:blip r:embed="rId5"/>
          <a:stretch>
            <a:fillRect/>
          </a:stretch>
        </p:blipFill>
        <p:spPr>
          <a:xfrm>
            <a:off x="6976057" y="3487939"/>
            <a:ext cx="5022761" cy="3305758"/>
          </a:xfrm>
          <a:prstGeom prst="rect">
            <a:avLst/>
          </a:prstGeom>
        </p:spPr>
      </p:pic>
    </p:spTree>
    <p:extLst>
      <p:ext uri="{BB962C8B-B14F-4D97-AF65-F5344CB8AC3E}">
        <p14:creationId xmlns:p14="http://schemas.microsoft.com/office/powerpoint/2010/main" val="44995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C1491500-852E-DAB1-9EC8-28460A2AA804}"/>
              </a:ext>
            </a:extLst>
          </p:cNvPr>
          <p:cNvSpPr txBox="1"/>
          <p:nvPr/>
        </p:nvSpPr>
        <p:spPr>
          <a:xfrm>
            <a:off x="1232208" y="1862837"/>
            <a:ext cx="6459182" cy="617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66928">
              <a:spcAft>
                <a:spcPts val="600"/>
              </a:spcAft>
            </a:pPr>
            <a:endParaRPr lang="en-US" sz="1116" kern="1200">
              <a:solidFill>
                <a:schemeClr val="tx1"/>
              </a:solidFill>
              <a:latin typeface="+mn-lt"/>
              <a:ea typeface="+mn-lt"/>
              <a:cs typeface="+mn-lt"/>
            </a:endParaRPr>
          </a:p>
          <a:p>
            <a:pPr>
              <a:spcAft>
                <a:spcPts val="600"/>
              </a:spcAft>
            </a:pPr>
            <a:endParaRPr lang="en-US"/>
          </a:p>
        </p:txBody>
      </p:sp>
      <p:sp>
        <p:nvSpPr>
          <p:cNvPr id="3" name="TextBox 2">
            <a:extLst>
              <a:ext uri="{FF2B5EF4-FFF2-40B4-BE49-F238E27FC236}">
                <a16:creationId xmlns:a16="http://schemas.microsoft.com/office/drawing/2014/main" id="{CF9CCADE-3A7C-0458-E757-D55727AADB07}"/>
              </a:ext>
            </a:extLst>
          </p:cNvPr>
          <p:cNvSpPr txBox="1"/>
          <p:nvPr/>
        </p:nvSpPr>
        <p:spPr>
          <a:xfrm>
            <a:off x="536143" y="353284"/>
            <a:ext cx="7720894" cy="6147196"/>
          </a:xfrm>
          <a:prstGeom prst="rect">
            <a:avLst/>
          </a:prstGeom>
          <a:noFill/>
        </p:spPr>
        <p:txBody>
          <a:bodyPr wrap="square" lIns="91440" tIns="45720" rIns="91440" bIns="45720" rtlCol="0" anchor="ctr">
            <a:spAutoFit/>
          </a:bodyPr>
          <a:lstStyle/>
          <a:p>
            <a:pPr defTabSz="566928">
              <a:spcAft>
                <a:spcPts val="600"/>
              </a:spcAft>
            </a:pPr>
            <a:r>
              <a:rPr lang="en-US" sz="2400" b="1" kern="1200">
                <a:latin typeface="+mn-lt"/>
                <a:ea typeface="+mn-ea"/>
                <a:cs typeface="+mn-cs"/>
              </a:rPr>
              <a:t>RESULTS</a:t>
            </a:r>
            <a:r>
              <a:rPr lang="en-US" sz="1900" kern="1200">
                <a:latin typeface="+mn-lt"/>
                <a:ea typeface="+mn-ea"/>
                <a:cs typeface="+mn-cs"/>
              </a:rPr>
              <a:t> -Hypothesis Determination and Model accuracy:</a:t>
            </a:r>
            <a:endParaRPr lang="en-US" sz="1900" kern="1200">
              <a:latin typeface="+mn-lt"/>
              <a:ea typeface="Calibri"/>
              <a:cs typeface="Calibri"/>
            </a:endParaRPr>
          </a:p>
          <a:p>
            <a:pPr defTabSz="566928">
              <a:spcAft>
                <a:spcPts val="600"/>
              </a:spcAft>
            </a:pPr>
            <a:endParaRPr lang="en-US" sz="1900" kern="1200">
              <a:latin typeface="+mn-lt"/>
              <a:ea typeface="+mn-lt"/>
              <a:cs typeface="+mn-lt"/>
            </a:endParaRPr>
          </a:p>
          <a:p>
            <a:pPr marL="177165" indent="-177165" defTabSz="566928">
              <a:spcAft>
                <a:spcPts val="600"/>
              </a:spcAft>
              <a:buFont typeface="Arial"/>
              <a:buChar char="•"/>
            </a:pPr>
            <a:r>
              <a:rPr lang="en-US" sz="1900" kern="1200">
                <a:latin typeface="+mn-lt"/>
                <a:ea typeface="+mn-lt"/>
                <a:cs typeface="+mn-lt"/>
              </a:rPr>
              <a:t>We</a:t>
            </a:r>
            <a:r>
              <a:rPr lang="en-US" sz="1900" u="sng">
                <a:ea typeface="+mn-lt"/>
                <a:cs typeface="+mn-lt"/>
              </a:rPr>
              <a:t> </a:t>
            </a:r>
            <a:r>
              <a:rPr lang="en-US" sz="1900" b="1" u="sng">
                <a:ea typeface="+mn-lt"/>
                <a:cs typeface="+mn-lt"/>
              </a:rPr>
              <a:t>Accept the Alternative H</a:t>
            </a:r>
            <a:r>
              <a:rPr lang="en-US" sz="1900" b="1" u="sng" kern="1200">
                <a:latin typeface="+mn-lt"/>
                <a:ea typeface="+mn-lt"/>
                <a:cs typeface="+mn-lt"/>
              </a:rPr>
              <a:t>ypothesis </a:t>
            </a:r>
            <a:r>
              <a:rPr lang="en-US" sz="1900" kern="1200">
                <a:latin typeface="+mn-lt"/>
                <a:ea typeface="+mn-lt"/>
                <a:cs typeface="+mn-lt"/>
              </a:rPr>
              <a:t>that w</a:t>
            </a:r>
            <a:r>
              <a:rPr lang="en-US" sz="1800">
                <a:latin typeface="Calibri"/>
                <a:cs typeface="Times New Roman"/>
              </a:rPr>
              <a:t>e </a:t>
            </a:r>
            <a:r>
              <a:rPr lang="en-US">
                <a:latin typeface="Calibri"/>
                <a:cs typeface="Times New Roman"/>
              </a:rPr>
              <a:t>were </a:t>
            </a:r>
            <a:r>
              <a:rPr lang="en-US" sz="1800">
                <a:latin typeface="Calibri"/>
                <a:cs typeface="Times New Roman"/>
              </a:rPr>
              <a:t>able to predict student dropout with predictors</a:t>
            </a:r>
            <a:r>
              <a:rPr lang="en-US">
                <a:latin typeface="Calibri"/>
                <a:cs typeface="Times New Roman"/>
              </a:rPr>
              <a:t>.</a:t>
            </a:r>
            <a:endParaRPr lang="en-US" sz="1800">
              <a:latin typeface="Calibri"/>
              <a:ea typeface="Calibri"/>
              <a:cs typeface="Times New Roman"/>
            </a:endParaRPr>
          </a:p>
          <a:p>
            <a:pPr defTabSz="566928">
              <a:spcAft>
                <a:spcPts val="600"/>
              </a:spcAft>
            </a:pPr>
            <a:endParaRPr lang="en-US" sz="1900" kern="1200">
              <a:latin typeface="+mn-lt"/>
              <a:ea typeface="+mn-lt"/>
              <a:cs typeface="+mn-lt"/>
            </a:endParaRPr>
          </a:p>
          <a:p>
            <a:pPr marL="177165" indent="-177165" defTabSz="566928">
              <a:spcAft>
                <a:spcPts val="600"/>
              </a:spcAft>
              <a:buFont typeface="Arial"/>
              <a:buChar char="•"/>
            </a:pPr>
            <a:r>
              <a:rPr lang="en-US" sz="1900" kern="1200">
                <a:latin typeface="+mn-lt"/>
                <a:ea typeface="+mn-lt"/>
                <a:cs typeface="+mn-lt"/>
              </a:rPr>
              <a:t>Logistic Regression and Random Forest models demonstrate the highest accuracy, both achieving an AUC of 0.89.</a:t>
            </a:r>
            <a:endParaRPr lang="en-US" sz="1900" kern="1200">
              <a:latin typeface="+mn-lt"/>
              <a:ea typeface="Calibri"/>
              <a:cs typeface="Calibri"/>
            </a:endParaRPr>
          </a:p>
          <a:p>
            <a:pPr defTabSz="566928">
              <a:spcAft>
                <a:spcPts val="600"/>
              </a:spcAft>
            </a:pPr>
            <a:endParaRPr lang="en-US" sz="1900" kern="1200">
              <a:latin typeface="+mn-lt"/>
              <a:ea typeface="+mn-lt"/>
              <a:cs typeface="+mn-lt"/>
            </a:endParaRPr>
          </a:p>
          <a:p>
            <a:pPr marL="177165" indent="-177165" defTabSz="566928">
              <a:spcAft>
                <a:spcPts val="600"/>
              </a:spcAft>
              <a:buFont typeface="Arial"/>
              <a:buChar char="•"/>
            </a:pPr>
            <a:r>
              <a:rPr lang="en-US" sz="1900" kern="1200">
                <a:latin typeface="+mn-lt"/>
                <a:ea typeface="+mn-lt"/>
                <a:cs typeface="+mn-lt"/>
              </a:rPr>
              <a:t>Decision Tree, while slightly less accurate, still exhibits a respectable AUC of 0.78.</a:t>
            </a:r>
            <a:endParaRPr lang="en-US" sz="1900" kern="1200">
              <a:latin typeface="+mn-lt"/>
              <a:ea typeface="Calibri"/>
              <a:cs typeface="Calibri"/>
            </a:endParaRPr>
          </a:p>
          <a:p>
            <a:pPr defTabSz="566928">
              <a:spcAft>
                <a:spcPts val="600"/>
              </a:spcAft>
            </a:pPr>
            <a:endParaRPr lang="en-US" sz="1900" kern="1200">
              <a:latin typeface="+mn-lt"/>
              <a:ea typeface="+mn-lt"/>
              <a:cs typeface="+mn-lt"/>
            </a:endParaRPr>
          </a:p>
          <a:p>
            <a:pPr marL="177165" indent="-177165" defTabSz="566928">
              <a:spcAft>
                <a:spcPts val="600"/>
              </a:spcAft>
              <a:buFont typeface="Arial"/>
              <a:buChar char="•"/>
            </a:pPr>
            <a:r>
              <a:rPr lang="en-US" sz="1900" kern="1200">
                <a:latin typeface="+mn-lt"/>
                <a:ea typeface="+mn-lt"/>
                <a:cs typeface="+mn-lt"/>
              </a:rPr>
              <a:t>These findings emphasize the significance of predictive modeling in understanding and addressing factors influencing student dropout.</a:t>
            </a:r>
            <a:endParaRPr lang="en-US" sz="1900" kern="1200">
              <a:latin typeface="+mn-lt"/>
              <a:ea typeface="Calibri"/>
              <a:cs typeface="Calibri"/>
            </a:endParaRPr>
          </a:p>
          <a:p>
            <a:pPr defTabSz="566928">
              <a:spcAft>
                <a:spcPts val="600"/>
              </a:spcAft>
            </a:pPr>
            <a:endParaRPr lang="en-US" sz="1900" kern="1200">
              <a:latin typeface="+mn-lt"/>
              <a:ea typeface="+mn-lt"/>
              <a:cs typeface="+mn-lt"/>
            </a:endParaRPr>
          </a:p>
          <a:p>
            <a:pPr marL="177165" indent="-177165" defTabSz="566928">
              <a:spcAft>
                <a:spcPts val="600"/>
              </a:spcAft>
              <a:buFont typeface="Arial"/>
              <a:buChar char="•"/>
            </a:pPr>
            <a:r>
              <a:rPr lang="en-US" sz="1900" kern="1200">
                <a:latin typeface="+mn-lt"/>
                <a:ea typeface="+mn-lt"/>
                <a:cs typeface="+mn-lt"/>
              </a:rPr>
              <a:t>The outcomes provide educational institutions with a proactive approach to enhance student retention.</a:t>
            </a:r>
            <a:endParaRPr lang="en-US" sz="1900" kern="1200">
              <a:latin typeface="+mn-lt"/>
              <a:ea typeface="Calibri"/>
              <a:cs typeface="Calibri"/>
            </a:endParaRPr>
          </a:p>
          <a:p>
            <a:pPr defTabSz="566928">
              <a:spcAft>
                <a:spcPts val="600"/>
              </a:spcAft>
            </a:pPr>
            <a:endParaRPr lang="en-US" sz="1116" kern="1200">
              <a:ea typeface="Calibri" panose="020F0502020204030204"/>
              <a:cs typeface="Calibri"/>
            </a:endParaRPr>
          </a:p>
          <a:p>
            <a:pPr defTabSz="566928">
              <a:spcAft>
                <a:spcPts val="600"/>
              </a:spcAft>
            </a:pPr>
            <a:endParaRPr lang="en-US" kern="1200">
              <a:solidFill>
                <a:schemeClr val="tx1"/>
              </a:solidFill>
              <a:latin typeface="+mn-lt"/>
              <a:ea typeface="Calibri"/>
              <a:cs typeface="Calibri"/>
            </a:endParaRPr>
          </a:p>
        </p:txBody>
      </p:sp>
    </p:spTree>
    <p:extLst>
      <p:ext uri="{BB962C8B-B14F-4D97-AF65-F5344CB8AC3E}">
        <p14:creationId xmlns:p14="http://schemas.microsoft.com/office/powerpoint/2010/main" val="2729342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13302B-1DBF-C53F-DC6F-F8D406919888}"/>
              </a:ext>
            </a:extLst>
          </p:cNvPr>
          <p:cNvSpPr txBox="1"/>
          <p:nvPr/>
        </p:nvSpPr>
        <p:spPr>
          <a:xfrm>
            <a:off x="968075" y="920376"/>
            <a:ext cx="4805996" cy="12971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chemeClr val="tx2"/>
                </a:solidFill>
                <a:latin typeface="+mj-lt"/>
                <a:ea typeface="+mj-ea"/>
                <a:cs typeface="+mj-cs"/>
              </a:rPr>
              <a:t>Limitations</a:t>
            </a:r>
          </a:p>
        </p:txBody>
      </p:sp>
      <p:pic>
        <p:nvPicPr>
          <p:cNvPr id="25" name="Graphic 24" descr="Warning">
            <a:extLst>
              <a:ext uri="{FF2B5EF4-FFF2-40B4-BE49-F238E27FC236}">
                <a16:creationId xmlns:a16="http://schemas.microsoft.com/office/drawing/2014/main" id="{238B3F02-A650-425A-3DB4-08DBEDAA4E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32" name="Group 31">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33" name="Freeform: Shape 32">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2CB45F9-80C0-39CA-7251-8971A7F52C21}"/>
              </a:ext>
            </a:extLst>
          </p:cNvPr>
          <p:cNvSpPr txBox="1"/>
          <p:nvPr/>
        </p:nvSpPr>
        <p:spPr>
          <a:xfrm>
            <a:off x="6741841" y="1761029"/>
            <a:ext cx="4335694" cy="3323987"/>
          </a:xfrm>
          <a:prstGeom prst="rect">
            <a:avLst/>
          </a:prstGeom>
          <a:noFill/>
        </p:spPr>
        <p:txBody>
          <a:bodyPr wrap="square" rtlCol="0">
            <a:spAutoFit/>
          </a:bodyPr>
          <a:lstStyle/>
          <a:p>
            <a:pPr marL="342900" indent="-342900">
              <a:spcAft>
                <a:spcPts val="1200"/>
              </a:spcAft>
              <a:buFont typeface="+mj-lt"/>
              <a:buAutoNum type="arabicPeriod"/>
            </a:pPr>
            <a:r>
              <a:rPr lang="en-US"/>
              <a:t>GDP variable not able to be included for analysis </a:t>
            </a:r>
          </a:p>
          <a:p>
            <a:pPr marL="342900" indent="-342900">
              <a:buFont typeface="+mj-lt"/>
              <a:buAutoNum type="arabicPeriod"/>
            </a:pPr>
            <a:r>
              <a:rPr lang="en-US"/>
              <a:t>Outliers in dataset for some variables </a:t>
            </a:r>
          </a:p>
          <a:p>
            <a:pPr marL="342900" indent="-342900">
              <a:buFont typeface="+mj-lt"/>
              <a:buAutoNum type="arabicPeriod"/>
            </a:pPr>
            <a:endParaRPr lang="en-US"/>
          </a:p>
          <a:p>
            <a:pPr marL="342900" indent="-342900">
              <a:buFont typeface="+mj-lt"/>
              <a:buAutoNum type="arabicPeriod"/>
            </a:pPr>
            <a:r>
              <a:rPr lang="en-US"/>
              <a:t>The generalization of this model has not been determined on another dataset </a:t>
            </a:r>
          </a:p>
          <a:p>
            <a:pPr marL="342900" indent="-342900">
              <a:spcBef>
                <a:spcPts val="1200"/>
              </a:spcBef>
              <a:spcAft>
                <a:spcPts val="1200"/>
              </a:spcAft>
              <a:buFont typeface="+mj-lt"/>
              <a:buAutoNum type="arabicPeriod"/>
            </a:pPr>
            <a:r>
              <a:rPr lang="en-US"/>
              <a:t>There may be unobserved variables contributing to the difference  such as mental health status</a:t>
            </a:r>
          </a:p>
          <a:p>
            <a:pPr marL="342900" indent="-342900">
              <a:buFont typeface="+mj-lt"/>
              <a:buAutoNum type="arabicPeriod"/>
            </a:pPr>
            <a:endParaRPr lang="en-US"/>
          </a:p>
        </p:txBody>
      </p:sp>
    </p:spTree>
    <p:extLst>
      <p:ext uri="{BB962C8B-B14F-4D97-AF65-F5344CB8AC3E}">
        <p14:creationId xmlns:p14="http://schemas.microsoft.com/office/powerpoint/2010/main" val="129433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8" name="Oval 27">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9"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7D53E26A-8E18-E807-35F3-9CCCD39501E0}"/>
              </a:ext>
            </a:extLst>
          </p:cNvPr>
          <p:cNvSpPr>
            <a:spLocks noGrp="1"/>
          </p:cNvSpPr>
          <p:nvPr>
            <p:ph type="title"/>
          </p:nvPr>
        </p:nvSpPr>
        <p:spPr>
          <a:xfrm>
            <a:off x="1524000" y="2776538"/>
            <a:ext cx="9144000" cy="1381188"/>
          </a:xfrm>
        </p:spPr>
        <p:txBody>
          <a:bodyPr vert="horz" lIns="91440" tIns="45720" rIns="91440" bIns="45720" rtlCol="0" anchor="ctr">
            <a:normAutofit/>
          </a:bodyPr>
          <a:lstStyle/>
          <a:p>
            <a:r>
              <a:rPr lang="en-US" kern="1200">
                <a:solidFill>
                  <a:schemeClr val="bg2"/>
                </a:solidFill>
                <a:latin typeface="+mj-lt"/>
                <a:ea typeface="+mj-ea"/>
                <a:cs typeface="+mj-cs"/>
              </a:rPr>
              <a:t>Appendix</a:t>
            </a:r>
            <a:endParaRPr lang="en-US" sz="4000" kern="1200">
              <a:solidFill>
                <a:schemeClr val="bg2"/>
              </a:solidFill>
              <a:latin typeface="+mj-lt"/>
              <a:ea typeface="+mj-ea"/>
              <a:cs typeface="+mj-cs"/>
            </a:endParaRPr>
          </a:p>
        </p:txBody>
      </p:sp>
    </p:spTree>
    <p:extLst>
      <p:ext uri="{BB962C8B-B14F-4D97-AF65-F5344CB8AC3E}">
        <p14:creationId xmlns:p14="http://schemas.microsoft.com/office/powerpoint/2010/main" val="1330921333"/>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A6B97-31B2-5A8D-A7AA-2E82BB88CCFC}"/>
              </a:ext>
            </a:extLst>
          </p:cNvPr>
          <p:cNvPicPr>
            <a:picLocks noChangeAspect="1"/>
          </p:cNvPicPr>
          <p:nvPr/>
        </p:nvPicPr>
        <p:blipFill>
          <a:blip r:embed="rId2"/>
          <a:stretch>
            <a:fillRect/>
          </a:stretch>
        </p:blipFill>
        <p:spPr>
          <a:xfrm>
            <a:off x="1865807" y="1280758"/>
            <a:ext cx="4018832" cy="2920618"/>
          </a:xfrm>
          <a:prstGeom prst="rect">
            <a:avLst/>
          </a:prstGeom>
        </p:spPr>
      </p:pic>
      <p:pic>
        <p:nvPicPr>
          <p:cNvPr id="5" name="Picture 4">
            <a:extLst>
              <a:ext uri="{FF2B5EF4-FFF2-40B4-BE49-F238E27FC236}">
                <a16:creationId xmlns:a16="http://schemas.microsoft.com/office/drawing/2014/main" id="{BFB4FFD0-C5B3-CFDE-5389-2628386BAB5E}"/>
              </a:ext>
            </a:extLst>
          </p:cNvPr>
          <p:cNvPicPr>
            <a:picLocks noChangeAspect="1"/>
          </p:cNvPicPr>
          <p:nvPr/>
        </p:nvPicPr>
        <p:blipFill>
          <a:blip r:embed="rId3"/>
          <a:stretch>
            <a:fillRect/>
          </a:stretch>
        </p:blipFill>
        <p:spPr>
          <a:xfrm>
            <a:off x="6096000" y="1362951"/>
            <a:ext cx="3984840" cy="2920618"/>
          </a:xfrm>
          <a:prstGeom prst="rect">
            <a:avLst/>
          </a:prstGeom>
        </p:spPr>
      </p:pic>
      <p:sp>
        <p:nvSpPr>
          <p:cNvPr id="6" name="TextBox 5">
            <a:extLst>
              <a:ext uri="{FF2B5EF4-FFF2-40B4-BE49-F238E27FC236}">
                <a16:creationId xmlns:a16="http://schemas.microsoft.com/office/drawing/2014/main" id="{2727D96A-E1BE-FC32-D2FA-D0C64F099E3C}"/>
              </a:ext>
            </a:extLst>
          </p:cNvPr>
          <p:cNvSpPr txBox="1"/>
          <p:nvPr/>
        </p:nvSpPr>
        <p:spPr>
          <a:xfrm>
            <a:off x="251717" y="328772"/>
            <a:ext cx="3344238" cy="523220"/>
          </a:xfrm>
          <a:prstGeom prst="rect">
            <a:avLst/>
          </a:prstGeom>
          <a:noFill/>
        </p:spPr>
        <p:txBody>
          <a:bodyPr wrap="square" rtlCol="0">
            <a:spAutoFit/>
          </a:bodyPr>
          <a:lstStyle/>
          <a:p>
            <a:r>
              <a:rPr lang="en-US" sz="2800" b="1"/>
              <a:t>Outlier Detection</a:t>
            </a:r>
          </a:p>
        </p:txBody>
      </p:sp>
      <p:pic>
        <p:nvPicPr>
          <p:cNvPr id="7" name="Picture 6">
            <a:extLst>
              <a:ext uri="{FF2B5EF4-FFF2-40B4-BE49-F238E27FC236}">
                <a16:creationId xmlns:a16="http://schemas.microsoft.com/office/drawing/2014/main" id="{F9D69E8F-4817-E07E-1672-470E1BC7C572}"/>
              </a:ext>
            </a:extLst>
          </p:cNvPr>
          <p:cNvPicPr>
            <a:picLocks noChangeAspect="1"/>
          </p:cNvPicPr>
          <p:nvPr/>
        </p:nvPicPr>
        <p:blipFill>
          <a:blip r:embed="rId4"/>
          <a:stretch>
            <a:fillRect/>
          </a:stretch>
        </p:blipFill>
        <p:spPr>
          <a:xfrm>
            <a:off x="538908" y="4545368"/>
            <a:ext cx="3672265" cy="946040"/>
          </a:xfrm>
          <a:prstGeom prst="rect">
            <a:avLst/>
          </a:prstGeom>
        </p:spPr>
      </p:pic>
      <p:sp>
        <p:nvSpPr>
          <p:cNvPr id="8" name="TextBox 7">
            <a:extLst>
              <a:ext uri="{FF2B5EF4-FFF2-40B4-BE49-F238E27FC236}">
                <a16:creationId xmlns:a16="http://schemas.microsoft.com/office/drawing/2014/main" id="{DC29DE66-DCF4-3C80-E909-A376D06D9A30}"/>
              </a:ext>
            </a:extLst>
          </p:cNvPr>
          <p:cNvSpPr txBox="1"/>
          <p:nvPr/>
        </p:nvSpPr>
        <p:spPr>
          <a:xfrm>
            <a:off x="4861874" y="4880225"/>
            <a:ext cx="6791218" cy="369332"/>
          </a:xfrm>
          <a:prstGeom prst="rect">
            <a:avLst/>
          </a:prstGeom>
          <a:noFill/>
        </p:spPr>
        <p:txBody>
          <a:bodyPr wrap="square" rtlCol="0">
            <a:spAutoFit/>
          </a:bodyPr>
          <a:lstStyle/>
          <a:p>
            <a:pPr marL="285750" indent="-285750">
              <a:buFont typeface="Arial" panose="020B0604020202020204" pitchFamily="34" charset="0"/>
              <a:buChar char="•"/>
            </a:pPr>
            <a:r>
              <a:rPr lang="en-US"/>
              <a:t>No Outliers in inflation and unemployment rate date </a:t>
            </a:r>
          </a:p>
        </p:txBody>
      </p:sp>
    </p:spTree>
    <p:extLst>
      <p:ext uri="{BB962C8B-B14F-4D97-AF65-F5344CB8AC3E}">
        <p14:creationId xmlns:p14="http://schemas.microsoft.com/office/powerpoint/2010/main" val="2018006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DE8285-8C67-7D64-9484-AC3E52A9B3B4}"/>
              </a:ext>
            </a:extLst>
          </p:cNvPr>
          <p:cNvPicPr>
            <a:picLocks noChangeAspect="1"/>
          </p:cNvPicPr>
          <p:nvPr/>
        </p:nvPicPr>
        <p:blipFill>
          <a:blip r:embed="rId2"/>
          <a:stretch>
            <a:fillRect/>
          </a:stretch>
        </p:blipFill>
        <p:spPr>
          <a:xfrm>
            <a:off x="3342565" y="299279"/>
            <a:ext cx="4268015" cy="3026664"/>
          </a:xfrm>
          <a:prstGeom prst="rect">
            <a:avLst/>
          </a:prstGeom>
        </p:spPr>
      </p:pic>
      <p:pic>
        <p:nvPicPr>
          <p:cNvPr id="10" name="Picture 9">
            <a:extLst>
              <a:ext uri="{FF2B5EF4-FFF2-40B4-BE49-F238E27FC236}">
                <a16:creationId xmlns:a16="http://schemas.microsoft.com/office/drawing/2014/main" id="{B7CFDB5A-C836-16A4-81D4-6550A7BE9DB3}"/>
              </a:ext>
            </a:extLst>
          </p:cNvPr>
          <p:cNvPicPr>
            <a:picLocks noChangeAspect="1"/>
          </p:cNvPicPr>
          <p:nvPr/>
        </p:nvPicPr>
        <p:blipFill rotWithShape="1">
          <a:blip r:embed="rId3"/>
          <a:srcRect l="722" r="-1"/>
          <a:stretch/>
        </p:blipFill>
        <p:spPr>
          <a:xfrm>
            <a:off x="7777971" y="299684"/>
            <a:ext cx="4100624" cy="3026259"/>
          </a:xfrm>
          <a:prstGeom prst="rect">
            <a:avLst/>
          </a:prstGeom>
        </p:spPr>
      </p:pic>
      <p:pic>
        <p:nvPicPr>
          <p:cNvPr id="16" name="Picture 15">
            <a:extLst>
              <a:ext uri="{FF2B5EF4-FFF2-40B4-BE49-F238E27FC236}">
                <a16:creationId xmlns:a16="http://schemas.microsoft.com/office/drawing/2014/main" id="{BCD13F8F-1803-23C0-8D40-38232E4D4769}"/>
              </a:ext>
            </a:extLst>
          </p:cNvPr>
          <p:cNvPicPr>
            <a:picLocks noChangeAspect="1"/>
          </p:cNvPicPr>
          <p:nvPr/>
        </p:nvPicPr>
        <p:blipFill>
          <a:blip r:embed="rId4"/>
          <a:stretch>
            <a:fillRect/>
          </a:stretch>
        </p:blipFill>
        <p:spPr>
          <a:xfrm>
            <a:off x="7610580" y="3429000"/>
            <a:ext cx="4268015" cy="3129316"/>
          </a:xfrm>
          <a:prstGeom prst="rect">
            <a:avLst/>
          </a:prstGeom>
        </p:spPr>
      </p:pic>
      <p:pic>
        <p:nvPicPr>
          <p:cNvPr id="18" name="Picture 17">
            <a:extLst>
              <a:ext uri="{FF2B5EF4-FFF2-40B4-BE49-F238E27FC236}">
                <a16:creationId xmlns:a16="http://schemas.microsoft.com/office/drawing/2014/main" id="{2A04EF63-A9DB-D0D7-56D5-6B0613FD9E32}"/>
              </a:ext>
            </a:extLst>
          </p:cNvPr>
          <p:cNvPicPr>
            <a:picLocks noChangeAspect="1"/>
          </p:cNvPicPr>
          <p:nvPr/>
        </p:nvPicPr>
        <p:blipFill>
          <a:blip r:embed="rId5"/>
          <a:stretch>
            <a:fillRect/>
          </a:stretch>
        </p:blipFill>
        <p:spPr>
          <a:xfrm>
            <a:off x="3072809" y="3400854"/>
            <a:ext cx="4537771" cy="3157461"/>
          </a:xfrm>
          <a:prstGeom prst="rect">
            <a:avLst/>
          </a:prstGeom>
        </p:spPr>
      </p:pic>
      <p:sp>
        <p:nvSpPr>
          <p:cNvPr id="19" name="TextBox 18">
            <a:extLst>
              <a:ext uri="{FF2B5EF4-FFF2-40B4-BE49-F238E27FC236}">
                <a16:creationId xmlns:a16="http://schemas.microsoft.com/office/drawing/2014/main" id="{D5E89622-F046-7BF0-6531-ECBAD69BE143}"/>
              </a:ext>
            </a:extLst>
          </p:cNvPr>
          <p:cNvSpPr txBox="1"/>
          <p:nvPr/>
        </p:nvSpPr>
        <p:spPr>
          <a:xfrm>
            <a:off x="164100" y="394746"/>
            <a:ext cx="28624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OUTLIERS ADJUSTMENT </a:t>
            </a:r>
            <a:endParaRPr lang="en-US" b="1"/>
          </a:p>
        </p:txBody>
      </p:sp>
      <p:sp>
        <p:nvSpPr>
          <p:cNvPr id="3" name="TextBox 2">
            <a:extLst>
              <a:ext uri="{FF2B5EF4-FFF2-40B4-BE49-F238E27FC236}">
                <a16:creationId xmlns:a16="http://schemas.microsoft.com/office/drawing/2014/main" id="{D941CDE1-EAFD-02EB-B44F-C0942C06D37A}"/>
              </a:ext>
            </a:extLst>
          </p:cNvPr>
          <p:cNvSpPr txBox="1"/>
          <p:nvPr/>
        </p:nvSpPr>
        <p:spPr>
          <a:xfrm>
            <a:off x="313405" y="1916130"/>
            <a:ext cx="2573633" cy="1477328"/>
          </a:xfrm>
          <a:prstGeom prst="rect">
            <a:avLst/>
          </a:prstGeom>
          <a:noFill/>
        </p:spPr>
        <p:txBody>
          <a:bodyPr wrap="square" rtlCol="0">
            <a:spAutoFit/>
          </a:bodyPr>
          <a:lstStyle/>
          <a:p>
            <a:pPr marL="285750" indent="-285750">
              <a:buFont typeface="Arial" panose="020B0604020202020204" pitchFamily="34" charset="0"/>
              <a:buChar char="•"/>
            </a:pPr>
            <a:r>
              <a:rPr lang="en-US"/>
              <a:t>Semester 1 and Semester 2 grades had outliers that were normalization to the mean values</a:t>
            </a:r>
          </a:p>
        </p:txBody>
      </p:sp>
    </p:spTree>
    <p:extLst>
      <p:ext uri="{BB962C8B-B14F-4D97-AF65-F5344CB8AC3E}">
        <p14:creationId xmlns:p14="http://schemas.microsoft.com/office/powerpoint/2010/main" val="627583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A804E5-6AB2-FD1B-9D40-E5A905E03AA2}"/>
              </a:ext>
            </a:extLst>
          </p:cNvPr>
          <p:cNvSpPr txBox="1"/>
          <p:nvPr/>
        </p:nvSpPr>
        <p:spPr>
          <a:xfrm>
            <a:off x="112559" y="173721"/>
            <a:ext cx="4544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OUTLIERS 2 ROUNDS OF REMOVAL</a:t>
            </a:r>
            <a:endParaRPr lang="en-US"/>
          </a:p>
        </p:txBody>
      </p:sp>
      <p:pic>
        <p:nvPicPr>
          <p:cNvPr id="6" name="Picture 5">
            <a:extLst>
              <a:ext uri="{FF2B5EF4-FFF2-40B4-BE49-F238E27FC236}">
                <a16:creationId xmlns:a16="http://schemas.microsoft.com/office/drawing/2014/main" id="{1912B68C-4F16-FC1F-7238-B9562F7DD6DF}"/>
              </a:ext>
            </a:extLst>
          </p:cNvPr>
          <p:cNvPicPr>
            <a:picLocks noChangeAspect="1"/>
          </p:cNvPicPr>
          <p:nvPr/>
        </p:nvPicPr>
        <p:blipFill rotWithShape="1">
          <a:blip r:embed="rId2"/>
          <a:srcRect l="1313"/>
          <a:stretch/>
        </p:blipFill>
        <p:spPr>
          <a:xfrm>
            <a:off x="146574" y="1133871"/>
            <a:ext cx="3868722" cy="2857330"/>
          </a:xfrm>
          <a:prstGeom prst="rect">
            <a:avLst/>
          </a:prstGeom>
        </p:spPr>
      </p:pic>
      <p:pic>
        <p:nvPicPr>
          <p:cNvPr id="12" name="Picture 11">
            <a:extLst>
              <a:ext uri="{FF2B5EF4-FFF2-40B4-BE49-F238E27FC236}">
                <a16:creationId xmlns:a16="http://schemas.microsoft.com/office/drawing/2014/main" id="{93453FBF-AA28-42CE-5733-302D48FE8436}"/>
              </a:ext>
            </a:extLst>
          </p:cNvPr>
          <p:cNvPicPr>
            <a:picLocks noChangeAspect="1"/>
          </p:cNvPicPr>
          <p:nvPr/>
        </p:nvPicPr>
        <p:blipFill>
          <a:blip r:embed="rId3"/>
          <a:stretch>
            <a:fillRect/>
          </a:stretch>
        </p:blipFill>
        <p:spPr>
          <a:xfrm>
            <a:off x="4130437" y="1105254"/>
            <a:ext cx="3983862" cy="2885947"/>
          </a:xfrm>
          <a:prstGeom prst="rect">
            <a:avLst/>
          </a:prstGeom>
        </p:spPr>
      </p:pic>
      <p:pic>
        <p:nvPicPr>
          <p:cNvPr id="14" name="Picture 13">
            <a:extLst>
              <a:ext uri="{FF2B5EF4-FFF2-40B4-BE49-F238E27FC236}">
                <a16:creationId xmlns:a16="http://schemas.microsoft.com/office/drawing/2014/main" id="{0ED2AEA4-8330-AEDE-CBA4-6C8B8C2E4680}"/>
              </a:ext>
            </a:extLst>
          </p:cNvPr>
          <p:cNvPicPr>
            <a:picLocks noChangeAspect="1"/>
          </p:cNvPicPr>
          <p:nvPr/>
        </p:nvPicPr>
        <p:blipFill>
          <a:blip r:embed="rId4"/>
          <a:stretch>
            <a:fillRect/>
          </a:stretch>
        </p:blipFill>
        <p:spPr>
          <a:xfrm>
            <a:off x="8114299" y="1105254"/>
            <a:ext cx="3983862" cy="2880278"/>
          </a:xfrm>
          <a:prstGeom prst="rect">
            <a:avLst/>
          </a:prstGeom>
        </p:spPr>
      </p:pic>
      <p:sp>
        <p:nvSpPr>
          <p:cNvPr id="3" name="TextBox 2">
            <a:extLst>
              <a:ext uri="{FF2B5EF4-FFF2-40B4-BE49-F238E27FC236}">
                <a16:creationId xmlns:a16="http://schemas.microsoft.com/office/drawing/2014/main" id="{8544ECCE-36A6-3A75-5624-97F9A65AF76F}"/>
              </a:ext>
            </a:extLst>
          </p:cNvPr>
          <p:cNvSpPr txBox="1"/>
          <p:nvPr/>
        </p:nvSpPr>
        <p:spPr>
          <a:xfrm>
            <a:off x="2131888" y="4368736"/>
            <a:ext cx="7464175" cy="369332"/>
          </a:xfrm>
          <a:prstGeom prst="rect">
            <a:avLst/>
          </a:prstGeom>
          <a:noFill/>
        </p:spPr>
        <p:txBody>
          <a:bodyPr wrap="square" rtlCol="0">
            <a:spAutoFit/>
          </a:bodyPr>
          <a:lstStyle/>
          <a:p>
            <a:r>
              <a:rPr lang="en-US"/>
              <a:t>Grade at admission required two rounds of normalization to reduce outliers </a:t>
            </a:r>
          </a:p>
        </p:txBody>
      </p:sp>
    </p:spTree>
    <p:extLst>
      <p:ext uri="{BB962C8B-B14F-4D97-AF65-F5344CB8AC3E}">
        <p14:creationId xmlns:p14="http://schemas.microsoft.com/office/powerpoint/2010/main" val="2945637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F6719F1-2375-3F2A-0323-2F9F6446FCDF}"/>
              </a:ext>
            </a:extLst>
          </p:cNvPr>
          <p:cNvSpPr txBox="1"/>
          <p:nvPr/>
        </p:nvSpPr>
        <p:spPr>
          <a:xfrm>
            <a:off x="838200" y="557188"/>
            <a:ext cx="10515600" cy="113349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100" kern="1200">
                <a:solidFill>
                  <a:schemeClr val="tx1"/>
                </a:solidFill>
                <a:latin typeface="+mj-lt"/>
                <a:ea typeface="+mj-ea"/>
                <a:cs typeface="+mj-cs"/>
              </a:rPr>
              <a:t>STATISTICAL TESTING: </a:t>
            </a:r>
          </a:p>
          <a:p>
            <a:pPr algn="ctr">
              <a:lnSpc>
                <a:spcPct val="90000"/>
              </a:lnSpc>
              <a:spcBef>
                <a:spcPct val="0"/>
              </a:spcBef>
              <a:spcAft>
                <a:spcPts val="600"/>
              </a:spcAft>
            </a:pPr>
            <a:r>
              <a:rPr lang="en-US" sz="2100" kern="1200">
                <a:solidFill>
                  <a:schemeClr val="tx1"/>
                </a:solidFill>
                <a:latin typeface="+mj-lt"/>
                <a:ea typeface="+mj-ea"/>
                <a:cs typeface="+mj-cs"/>
              </a:rPr>
              <a:t>We performed statistical tests based on the nature of variables, as in</a:t>
            </a:r>
            <a:r>
              <a:rPr lang="en-US" sz="2100" b="1" kern="1200">
                <a:solidFill>
                  <a:schemeClr val="tx1"/>
                </a:solidFill>
                <a:latin typeface="+mj-lt"/>
                <a:ea typeface="+mj-ea"/>
                <a:cs typeface="+mj-cs"/>
              </a:rPr>
              <a:t> Chi-square</a:t>
            </a:r>
            <a:r>
              <a:rPr lang="en-US" sz="2100" kern="1200">
                <a:solidFill>
                  <a:schemeClr val="tx1"/>
                </a:solidFill>
                <a:latin typeface="+mj-lt"/>
                <a:ea typeface="+mj-ea"/>
                <a:cs typeface="+mj-cs"/>
              </a:rPr>
              <a:t> test, and </a:t>
            </a:r>
            <a:r>
              <a:rPr lang="en-US" sz="2100" b="1" kern="1200">
                <a:solidFill>
                  <a:schemeClr val="tx1"/>
                </a:solidFill>
                <a:latin typeface="+mj-lt"/>
                <a:ea typeface="+mj-ea"/>
                <a:cs typeface="+mj-cs"/>
              </a:rPr>
              <a:t>Mann-Whitney </a:t>
            </a:r>
            <a:r>
              <a:rPr lang="en-US" sz="2100" kern="1200">
                <a:solidFill>
                  <a:schemeClr val="tx1"/>
                </a:solidFill>
                <a:latin typeface="+mj-lt"/>
                <a:ea typeface="+mj-ea"/>
                <a:cs typeface="+mj-cs"/>
              </a:rPr>
              <a:t>test to find the statistical significance.</a:t>
            </a:r>
          </a:p>
        </p:txBody>
      </p:sp>
      <p:pic>
        <p:nvPicPr>
          <p:cNvPr id="3" name="Picture 2" descr="A black text on a white background&#10;&#10;Description automatically generated">
            <a:extLst>
              <a:ext uri="{FF2B5EF4-FFF2-40B4-BE49-F238E27FC236}">
                <a16:creationId xmlns:a16="http://schemas.microsoft.com/office/drawing/2014/main" id="{B2A32C95-8323-5E5E-9CAC-7A5A2C0F1EB8}"/>
              </a:ext>
            </a:extLst>
          </p:cNvPr>
          <p:cNvPicPr>
            <a:picLocks noChangeAspect="1"/>
          </p:cNvPicPr>
          <p:nvPr/>
        </p:nvPicPr>
        <p:blipFill>
          <a:blip r:embed="rId3"/>
          <a:stretch>
            <a:fillRect/>
          </a:stretch>
        </p:blipFill>
        <p:spPr>
          <a:xfrm>
            <a:off x="2191519" y="1973925"/>
            <a:ext cx="4922855" cy="796763"/>
          </a:xfrm>
          <a:prstGeom prst="rect">
            <a:avLst/>
          </a:prstGeom>
        </p:spPr>
      </p:pic>
      <p:pic>
        <p:nvPicPr>
          <p:cNvPr id="4" name="Picture 3" descr="A black text on a white background&#10;&#10;Description automatically generated">
            <a:extLst>
              <a:ext uri="{FF2B5EF4-FFF2-40B4-BE49-F238E27FC236}">
                <a16:creationId xmlns:a16="http://schemas.microsoft.com/office/drawing/2014/main" id="{93D8B122-9E27-534D-0B0A-82ABD30E3FA8}"/>
              </a:ext>
            </a:extLst>
          </p:cNvPr>
          <p:cNvPicPr>
            <a:picLocks noChangeAspect="1"/>
          </p:cNvPicPr>
          <p:nvPr/>
        </p:nvPicPr>
        <p:blipFill>
          <a:blip r:embed="rId4"/>
          <a:stretch>
            <a:fillRect/>
          </a:stretch>
        </p:blipFill>
        <p:spPr>
          <a:xfrm>
            <a:off x="2113516" y="2869052"/>
            <a:ext cx="4922855" cy="687910"/>
          </a:xfrm>
          <a:prstGeom prst="rect">
            <a:avLst/>
          </a:prstGeom>
        </p:spPr>
      </p:pic>
      <p:pic>
        <p:nvPicPr>
          <p:cNvPr id="5" name="Picture 4" descr="A black and white text&#10;&#10;Description automatically generated">
            <a:extLst>
              <a:ext uri="{FF2B5EF4-FFF2-40B4-BE49-F238E27FC236}">
                <a16:creationId xmlns:a16="http://schemas.microsoft.com/office/drawing/2014/main" id="{D3AB9128-F99F-A2B5-E6C2-5D65EE1154DA}"/>
              </a:ext>
            </a:extLst>
          </p:cNvPr>
          <p:cNvPicPr>
            <a:picLocks noChangeAspect="1"/>
          </p:cNvPicPr>
          <p:nvPr/>
        </p:nvPicPr>
        <p:blipFill>
          <a:blip r:embed="rId5"/>
          <a:stretch>
            <a:fillRect/>
          </a:stretch>
        </p:blipFill>
        <p:spPr>
          <a:xfrm>
            <a:off x="2191519" y="3614904"/>
            <a:ext cx="4922855" cy="756265"/>
          </a:xfrm>
          <a:prstGeom prst="rect">
            <a:avLst/>
          </a:prstGeom>
        </p:spPr>
      </p:pic>
      <p:pic>
        <p:nvPicPr>
          <p:cNvPr id="6" name="Picture 5" descr="A black and white text&#10;&#10;Description automatically generated">
            <a:extLst>
              <a:ext uri="{FF2B5EF4-FFF2-40B4-BE49-F238E27FC236}">
                <a16:creationId xmlns:a16="http://schemas.microsoft.com/office/drawing/2014/main" id="{61EA3311-3A6D-195C-3D3C-DFA29C364EAA}"/>
              </a:ext>
            </a:extLst>
          </p:cNvPr>
          <p:cNvPicPr>
            <a:picLocks noChangeAspect="1"/>
          </p:cNvPicPr>
          <p:nvPr/>
        </p:nvPicPr>
        <p:blipFill>
          <a:blip r:embed="rId6"/>
          <a:stretch>
            <a:fillRect/>
          </a:stretch>
        </p:blipFill>
        <p:spPr>
          <a:xfrm>
            <a:off x="2191519" y="4505904"/>
            <a:ext cx="4922855" cy="707660"/>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42673350-A5E3-02C7-40E6-75F037B2B32F}"/>
              </a:ext>
            </a:extLst>
          </p:cNvPr>
          <p:cNvPicPr>
            <a:picLocks noChangeAspect="1"/>
          </p:cNvPicPr>
          <p:nvPr/>
        </p:nvPicPr>
        <p:blipFill>
          <a:blip r:embed="rId7"/>
          <a:stretch>
            <a:fillRect/>
          </a:stretch>
        </p:blipFill>
        <p:spPr>
          <a:xfrm>
            <a:off x="2189568" y="5427532"/>
            <a:ext cx="4892087" cy="753812"/>
          </a:xfrm>
          <a:prstGeom prst="rect">
            <a:avLst/>
          </a:prstGeom>
        </p:spPr>
      </p:pic>
      <p:sp>
        <p:nvSpPr>
          <p:cNvPr id="12" name="TextBox 11">
            <a:extLst>
              <a:ext uri="{FF2B5EF4-FFF2-40B4-BE49-F238E27FC236}">
                <a16:creationId xmlns:a16="http://schemas.microsoft.com/office/drawing/2014/main" id="{843CADCA-5BD9-A30F-3A0D-401EF9CE7828}"/>
              </a:ext>
            </a:extLst>
          </p:cNvPr>
          <p:cNvSpPr txBox="1"/>
          <p:nvPr/>
        </p:nvSpPr>
        <p:spPr>
          <a:xfrm>
            <a:off x="7473836" y="4015080"/>
            <a:ext cx="2101746" cy="20877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31520">
              <a:spcAft>
                <a:spcPts val="600"/>
              </a:spcAft>
            </a:pPr>
            <a:r>
              <a:rPr lang="en-US" sz="1440" kern="1200">
                <a:solidFill>
                  <a:schemeClr val="tx1"/>
                </a:solidFill>
                <a:latin typeface="+mn-lt"/>
                <a:ea typeface="+mn-ea"/>
                <a:cs typeface="Calibri"/>
              </a:rPr>
              <a:t>The </a:t>
            </a:r>
            <a:r>
              <a:rPr lang="en-US" sz="1440" b="1" kern="1200">
                <a:solidFill>
                  <a:schemeClr val="tx1"/>
                </a:solidFill>
                <a:latin typeface="+mn-lt"/>
                <a:ea typeface="+mn-ea"/>
                <a:cs typeface="Calibri"/>
              </a:rPr>
              <a:t>Chi-square test</a:t>
            </a:r>
            <a:r>
              <a:rPr lang="en-US" sz="1440" kern="1200">
                <a:solidFill>
                  <a:schemeClr val="tx1"/>
                </a:solidFill>
                <a:latin typeface="+mn-lt"/>
                <a:ea typeface="+mn-ea"/>
                <a:cs typeface="Calibri"/>
              </a:rPr>
              <a:t> reveals that there is no statistical association between marital status, application mode, application order, course, and time of the day with the target i.e., dropout or not.</a:t>
            </a:r>
            <a:endParaRPr lang="en-US"/>
          </a:p>
        </p:txBody>
      </p:sp>
      <p:sp>
        <p:nvSpPr>
          <p:cNvPr id="8" name="TextBox 7">
            <a:extLst>
              <a:ext uri="{FF2B5EF4-FFF2-40B4-BE49-F238E27FC236}">
                <a16:creationId xmlns:a16="http://schemas.microsoft.com/office/drawing/2014/main" id="{CC9A6B31-0C85-B938-41E1-5EE1D59FE447}"/>
              </a:ext>
            </a:extLst>
          </p:cNvPr>
          <p:cNvSpPr txBox="1"/>
          <p:nvPr/>
        </p:nvSpPr>
        <p:spPr>
          <a:xfrm>
            <a:off x="7571033" y="1828800"/>
            <a:ext cx="2507451" cy="2095958"/>
          </a:xfrm>
          <a:prstGeom prst="rect">
            <a:avLst/>
          </a:prstGeom>
          <a:noFill/>
        </p:spPr>
        <p:txBody>
          <a:bodyPr wrap="square" rtlCol="0">
            <a:spAutoFit/>
          </a:bodyPr>
          <a:lstStyle/>
          <a:p>
            <a:pPr defTabSz="731520">
              <a:spcAft>
                <a:spcPts val="600"/>
              </a:spcAft>
            </a:pPr>
            <a:r>
              <a:rPr lang="en-US" sz="1440" b="1" u="sng" kern="1200">
                <a:solidFill>
                  <a:schemeClr val="tx1"/>
                </a:solidFill>
                <a:latin typeface="+mn-lt"/>
                <a:ea typeface="+mn-ea"/>
                <a:cs typeface="+mn-cs"/>
              </a:rPr>
              <a:t>Hypotheses</a:t>
            </a:r>
            <a:r>
              <a:rPr lang="en-US" sz="1440" b="1" kern="1200">
                <a:solidFill>
                  <a:schemeClr val="tx1"/>
                </a:solidFill>
                <a:latin typeface="+mn-lt"/>
                <a:ea typeface="+mn-ea"/>
                <a:cs typeface="+mn-cs"/>
              </a:rPr>
              <a:t> </a:t>
            </a:r>
          </a:p>
          <a:p>
            <a:pPr defTabSz="731520">
              <a:spcAft>
                <a:spcPts val="600"/>
              </a:spcAft>
            </a:pPr>
            <a:r>
              <a:rPr lang="en-US" sz="1440" kern="1200">
                <a:solidFill>
                  <a:schemeClr val="tx1"/>
                </a:solidFill>
                <a:latin typeface="+mn-lt"/>
                <a:ea typeface="+mn-ea"/>
                <a:cs typeface="+mn-cs"/>
              </a:rPr>
              <a:t>NULL: There are no difference in proportion target category and variable</a:t>
            </a:r>
          </a:p>
          <a:p>
            <a:pPr defTabSz="731520">
              <a:spcAft>
                <a:spcPts val="600"/>
              </a:spcAft>
            </a:pPr>
            <a:endParaRPr lang="en-US" sz="1440" kern="1200">
              <a:solidFill>
                <a:schemeClr val="tx1"/>
              </a:solidFill>
              <a:latin typeface="+mn-lt"/>
              <a:ea typeface="+mn-ea"/>
              <a:cs typeface="+mn-cs"/>
            </a:endParaRPr>
          </a:p>
          <a:p>
            <a:pPr defTabSz="731520">
              <a:spcAft>
                <a:spcPts val="600"/>
              </a:spcAft>
            </a:pPr>
            <a:r>
              <a:rPr lang="en-US" sz="1440" kern="1200">
                <a:solidFill>
                  <a:schemeClr val="tx1"/>
                </a:solidFill>
                <a:latin typeface="+mn-lt"/>
                <a:ea typeface="+mn-ea"/>
                <a:cs typeface="+mn-cs"/>
              </a:rPr>
              <a:t>Alternative: There is a difference in proportion target category and variable</a:t>
            </a:r>
            <a:endParaRPr lang="en-US"/>
          </a:p>
        </p:txBody>
      </p:sp>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4F9B001A-A914-269F-CDEE-6006798BDFE7}"/>
                  </a:ext>
                </a:extLst>
              </p14:cNvPr>
              <p14:cNvContentPartPr/>
              <p14:nvPr/>
            </p14:nvContentPartPr>
            <p14:xfrm>
              <a:off x="2247283" y="2123948"/>
              <a:ext cx="914037" cy="10120"/>
            </p14:xfrm>
          </p:contentPart>
        </mc:Choice>
        <mc:Fallback xmlns="">
          <p:pic>
            <p:nvPicPr>
              <p:cNvPr id="23" name="Ink 22">
                <a:extLst>
                  <a:ext uri="{FF2B5EF4-FFF2-40B4-BE49-F238E27FC236}">
                    <a16:creationId xmlns:a16="http://schemas.microsoft.com/office/drawing/2014/main" id="{4F9B001A-A914-269F-CDEE-6006798BDFE7}"/>
                  </a:ext>
                </a:extLst>
              </p:cNvPr>
              <p:cNvPicPr/>
              <p:nvPr/>
            </p:nvPicPr>
            <p:blipFill>
              <a:blip r:embed="rId9"/>
              <a:stretch>
                <a:fillRect/>
              </a:stretch>
            </p:blipFill>
            <p:spPr>
              <a:xfrm>
                <a:off x="2193304" y="1997448"/>
                <a:ext cx="1021634" cy="26269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2EC8BB71-E5D7-D62E-0606-8DE866AC3761}"/>
                  </a:ext>
                </a:extLst>
              </p14:cNvPr>
              <p14:cNvContentPartPr/>
              <p14:nvPr/>
            </p14:nvContentPartPr>
            <p14:xfrm>
              <a:off x="2206799" y="2982207"/>
              <a:ext cx="1001627" cy="18053"/>
            </p14:xfrm>
          </p:contentPart>
        </mc:Choice>
        <mc:Fallback xmlns="">
          <p:pic>
            <p:nvPicPr>
              <p:cNvPr id="29" name="Ink 28">
                <a:extLst>
                  <a:ext uri="{FF2B5EF4-FFF2-40B4-BE49-F238E27FC236}">
                    <a16:creationId xmlns:a16="http://schemas.microsoft.com/office/drawing/2014/main" id="{2EC8BB71-E5D7-D62E-0606-8DE866AC3761}"/>
                  </a:ext>
                </a:extLst>
              </p:cNvPr>
              <p:cNvPicPr/>
              <p:nvPr/>
            </p:nvPicPr>
            <p:blipFill>
              <a:blip r:embed="rId11"/>
              <a:stretch>
                <a:fillRect/>
              </a:stretch>
            </p:blipFill>
            <p:spPr>
              <a:xfrm>
                <a:off x="2152832" y="2876013"/>
                <a:ext cx="1109201" cy="23008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C551754F-4DE5-37A4-27FC-11BCB3346627}"/>
                  </a:ext>
                </a:extLst>
              </p14:cNvPr>
              <p14:cNvContentPartPr/>
              <p14:nvPr/>
            </p14:nvContentPartPr>
            <p14:xfrm>
              <a:off x="2255381" y="3743660"/>
              <a:ext cx="999896" cy="24643"/>
            </p14:xfrm>
          </p:contentPart>
        </mc:Choice>
        <mc:Fallback xmlns="">
          <p:pic>
            <p:nvPicPr>
              <p:cNvPr id="30" name="Ink 29">
                <a:extLst>
                  <a:ext uri="{FF2B5EF4-FFF2-40B4-BE49-F238E27FC236}">
                    <a16:creationId xmlns:a16="http://schemas.microsoft.com/office/drawing/2014/main" id="{C551754F-4DE5-37A4-27FC-11BCB3346627}"/>
                  </a:ext>
                </a:extLst>
              </p:cNvPr>
              <p:cNvPicPr/>
              <p:nvPr/>
            </p:nvPicPr>
            <p:blipFill>
              <a:blip r:embed="rId13"/>
              <a:stretch>
                <a:fillRect/>
              </a:stretch>
            </p:blipFill>
            <p:spPr>
              <a:xfrm>
                <a:off x="2201410" y="3638047"/>
                <a:ext cx="1107477" cy="23551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3AB64979-38A5-5017-7ACE-D3B0BCC538CB}"/>
                  </a:ext>
                </a:extLst>
              </p14:cNvPr>
              <p14:cNvContentPartPr/>
              <p14:nvPr/>
            </p14:nvContentPartPr>
            <p14:xfrm>
              <a:off x="2239186" y="4610017"/>
              <a:ext cx="1065276" cy="35482"/>
            </p14:xfrm>
          </p:contentPart>
        </mc:Choice>
        <mc:Fallback xmlns="">
          <p:pic>
            <p:nvPicPr>
              <p:cNvPr id="31" name="Ink 30">
                <a:extLst>
                  <a:ext uri="{FF2B5EF4-FFF2-40B4-BE49-F238E27FC236}">
                    <a16:creationId xmlns:a16="http://schemas.microsoft.com/office/drawing/2014/main" id="{3AB64979-38A5-5017-7ACE-D3B0BCC538CB}"/>
                  </a:ext>
                </a:extLst>
              </p:cNvPr>
              <p:cNvPicPr/>
              <p:nvPr/>
            </p:nvPicPr>
            <p:blipFill>
              <a:blip r:embed="rId15"/>
              <a:stretch>
                <a:fillRect/>
              </a:stretch>
            </p:blipFill>
            <p:spPr>
              <a:xfrm>
                <a:off x="2185202" y="4503571"/>
                <a:ext cx="1172883" cy="24801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6530A887-57C9-C876-9A46-1988D9649E2B}"/>
                  </a:ext>
                </a:extLst>
              </p14:cNvPr>
              <p14:cNvContentPartPr/>
              <p14:nvPr/>
            </p14:nvContentPartPr>
            <p14:xfrm>
              <a:off x="2222993" y="5516507"/>
              <a:ext cx="1092284" cy="57030"/>
            </p14:xfrm>
          </p:contentPart>
        </mc:Choice>
        <mc:Fallback xmlns="">
          <p:pic>
            <p:nvPicPr>
              <p:cNvPr id="34" name="Ink 33">
                <a:extLst>
                  <a:ext uri="{FF2B5EF4-FFF2-40B4-BE49-F238E27FC236}">
                    <a16:creationId xmlns:a16="http://schemas.microsoft.com/office/drawing/2014/main" id="{6530A887-57C9-C876-9A46-1988D9649E2B}"/>
                  </a:ext>
                </a:extLst>
              </p:cNvPr>
              <p:cNvPicPr/>
              <p:nvPr/>
            </p:nvPicPr>
            <p:blipFill>
              <a:blip r:embed="rId17"/>
              <a:stretch>
                <a:fillRect/>
              </a:stretch>
            </p:blipFill>
            <p:spPr>
              <a:xfrm>
                <a:off x="2169009" y="5408903"/>
                <a:ext cx="1199893" cy="27187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8A1CD01F-FD47-BBA3-D4C6-27B2E6C926EB}"/>
                  </a:ext>
                </a:extLst>
              </p14:cNvPr>
              <p14:cNvContentPartPr/>
              <p14:nvPr/>
            </p14:nvContentPartPr>
            <p14:xfrm>
              <a:off x="9056693" y="4399502"/>
              <a:ext cx="233907" cy="10120"/>
            </p14:xfrm>
          </p:contentPart>
        </mc:Choice>
        <mc:Fallback xmlns="">
          <p:pic>
            <p:nvPicPr>
              <p:cNvPr id="35" name="Ink 34">
                <a:extLst>
                  <a:ext uri="{FF2B5EF4-FFF2-40B4-BE49-F238E27FC236}">
                    <a16:creationId xmlns:a16="http://schemas.microsoft.com/office/drawing/2014/main" id="{8A1CD01F-FD47-BBA3-D4C6-27B2E6C926EB}"/>
                  </a:ext>
                </a:extLst>
              </p:cNvPr>
              <p:cNvPicPr/>
              <p:nvPr/>
            </p:nvPicPr>
            <p:blipFill>
              <a:blip r:embed="rId19"/>
              <a:stretch>
                <a:fillRect/>
              </a:stretch>
            </p:blipFill>
            <p:spPr>
              <a:xfrm>
                <a:off x="9002797" y="1363502"/>
                <a:ext cx="341339" cy="6072000"/>
              </a:xfrm>
              <a:prstGeom prst="rect">
                <a:avLst/>
              </a:prstGeom>
            </p:spPr>
          </p:pic>
        </mc:Fallback>
      </mc:AlternateContent>
    </p:spTree>
    <p:extLst>
      <p:ext uri="{BB962C8B-B14F-4D97-AF65-F5344CB8AC3E}">
        <p14:creationId xmlns:p14="http://schemas.microsoft.com/office/powerpoint/2010/main" val="378301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94532C4-74B1-D3EA-E19A-3A4F65835843}"/>
              </a:ext>
            </a:extLst>
          </p:cNvPr>
          <p:cNvSpPr txBox="1"/>
          <p:nvPr/>
        </p:nvSpPr>
        <p:spPr>
          <a:xfrm>
            <a:off x="754520" y="849983"/>
            <a:ext cx="10011696" cy="436474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3200" b="1"/>
              <a:t>DATA COLLECTION</a:t>
            </a:r>
            <a:endParaRPr lang="en-US" sz="3200" b="1">
              <a:cs typeface="Calibri"/>
            </a:endParaRPr>
          </a:p>
          <a:p>
            <a:pPr indent="-228600">
              <a:lnSpc>
                <a:spcPct val="90000"/>
              </a:lnSpc>
              <a:spcAft>
                <a:spcPts val="600"/>
              </a:spcAft>
              <a:buFont typeface="Arial" panose="020B0604020202020204" pitchFamily="34" charset="0"/>
              <a:buChar char="•"/>
            </a:pPr>
            <a:r>
              <a:rPr lang="en-US" sz="3200" b="1">
                <a:cs typeface="Calibri"/>
              </a:rPr>
              <a:t>Source: UC Irvine Machine Learning Repository</a:t>
            </a:r>
          </a:p>
          <a:p>
            <a:pPr indent="-228600">
              <a:lnSpc>
                <a:spcPct val="90000"/>
              </a:lnSpc>
              <a:spcAft>
                <a:spcPts val="600"/>
              </a:spcAft>
              <a:buFont typeface="Arial" panose="020B0604020202020204" pitchFamily="34" charset="0"/>
              <a:buChar char="•"/>
            </a:pPr>
            <a:r>
              <a:rPr lang="en-US" sz="3200" b="1">
                <a:cs typeface="Calibri"/>
              </a:rPr>
              <a:t>Instances : 4424</a:t>
            </a:r>
          </a:p>
          <a:p>
            <a:pPr indent="-228600">
              <a:lnSpc>
                <a:spcPct val="90000"/>
              </a:lnSpc>
              <a:spcAft>
                <a:spcPts val="600"/>
              </a:spcAft>
              <a:buFont typeface="Arial" panose="020B0604020202020204" pitchFamily="34" charset="0"/>
              <a:buChar char="•"/>
            </a:pPr>
            <a:r>
              <a:rPr lang="en-US" sz="3200" b="1">
                <a:cs typeface="Calibri"/>
              </a:rPr>
              <a:t>Columns: 36 variables </a:t>
            </a:r>
          </a:p>
        </p:txBody>
      </p:sp>
      <p:pic>
        <p:nvPicPr>
          <p:cNvPr id="4" name="Picture 3">
            <a:extLst>
              <a:ext uri="{FF2B5EF4-FFF2-40B4-BE49-F238E27FC236}">
                <a16:creationId xmlns:a16="http://schemas.microsoft.com/office/drawing/2014/main" id="{06B211FB-DBA9-4D86-FC7C-D1B71BA11F51}"/>
              </a:ext>
            </a:extLst>
          </p:cNvPr>
          <p:cNvPicPr>
            <a:picLocks noChangeAspect="1"/>
          </p:cNvPicPr>
          <p:nvPr/>
        </p:nvPicPr>
        <p:blipFill>
          <a:blip r:embed="rId2"/>
          <a:stretch>
            <a:fillRect/>
          </a:stretch>
        </p:blipFill>
        <p:spPr>
          <a:xfrm>
            <a:off x="2458019" y="3694731"/>
            <a:ext cx="8206437" cy="2707987"/>
          </a:xfrm>
          <a:prstGeom prst="rect">
            <a:avLst/>
          </a:prstGeom>
        </p:spPr>
      </p:pic>
    </p:spTree>
    <p:extLst>
      <p:ext uri="{BB962C8B-B14F-4D97-AF65-F5344CB8AC3E}">
        <p14:creationId xmlns:p14="http://schemas.microsoft.com/office/powerpoint/2010/main" val="914331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569FC3C-38E8-2841-A22F-6C88AE5941D7}"/>
              </a:ext>
            </a:extLst>
          </p:cNvPr>
          <p:cNvSpPr txBox="1"/>
          <p:nvPr/>
        </p:nvSpPr>
        <p:spPr>
          <a:xfrm>
            <a:off x="838200" y="184805"/>
            <a:ext cx="10515600" cy="15058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5200" b="1" kern="1200">
                <a:solidFill>
                  <a:schemeClr val="tx1"/>
                </a:solidFill>
                <a:latin typeface="+mj-lt"/>
                <a:ea typeface="+mj-ea"/>
                <a:cs typeface="+mj-cs"/>
              </a:rPr>
              <a:t>DESCRIPTION OF DATASET VARIABLES</a:t>
            </a:r>
          </a:p>
        </p:txBody>
      </p:sp>
      <p:graphicFrame>
        <p:nvGraphicFramePr>
          <p:cNvPr id="8" name="Table 7">
            <a:extLst>
              <a:ext uri="{FF2B5EF4-FFF2-40B4-BE49-F238E27FC236}">
                <a16:creationId xmlns:a16="http://schemas.microsoft.com/office/drawing/2014/main" id="{A70C1762-882F-1E4E-E5E0-DB516AD2AB7D}"/>
              </a:ext>
            </a:extLst>
          </p:cNvPr>
          <p:cNvGraphicFramePr>
            <a:graphicFrameLocks noGrp="1"/>
          </p:cNvGraphicFramePr>
          <p:nvPr>
            <p:extLst>
              <p:ext uri="{D42A27DB-BD31-4B8C-83A1-F6EECF244321}">
                <p14:modId xmlns:p14="http://schemas.microsoft.com/office/powerpoint/2010/main" val="2883889855"/>
              </p:ext>
            </p:extLst>
          </p:nvPr>
        </p:nvGraphicFramePr>
        <p:xfrm>
          <a:off x="193183" y="1277154"/>
          <a:ext cx="11719978" cy="4990562"/>
        </p:xfrm>
        <a:graphic>
          <a:graphicData uri="http://schemas.openxmlformats.org/drawingml/2006/table">
            <a:tbl>
              <a:tblPr firstRow="1" bandRow="1">
                <a:solidFill>
                  <a:schemeClr val="bg1"/>
                </a:solidFill>
                <a:tableStyleId>{C083E6E3-FA7D-4D7B-A595-EF9225AFEA82}</a:tableStyleId>
              </a:tblPr>
              <a:tblGrid>
                <a:gridCol w="4732156">
                  <a:extLst>
                    <a:ext uri="{9D8B030D-6E8A-4147-A177-3AD203B41FA5}">
                      <a16:colId xmlns:a16="http://schemas.microsoft.com/office/drawing/2014/main" val="3753505300"/>
                    </a:ext>
                  </a:extLst>
                </a:gridCol>
                <a:gridCol w="1871632">
                  <a:extLst>
                    <a:ext uri="{9D8B030D-6E8A-4147-A177-3AD203B41FA5}">
                      <a16:colId xmlns:a16="http://schemas.microsoft.com/office/drawing/2014/main" val="2644579372"/>
                    </a:ext>
                  </a:extLst>
                </a:gridCol>
                <a:gridCol w="5116190">
                  <a:extLst>
                    <a:ext uri="{9D8B030D-6E8A-4147-A177-3AD203B41FA5}">
                      <a16:colId xmlns:a16="http://schemas.microsoft.com/office/drawing/2014/main" val="553827155"/>
                    </a:ext>
                  </a:extLst>
                </a:gridCol>
              </a:tblGrid>
              <a:tr h="396977">
                <a:tc>
                  <a:txBody>
                    <a:bodyPr/>
                    <a:lstStyle/>
                    <a:p>
                      <a:r>
                        <a:rPr lang="en-US" sz="1100" b="0" cap="none" spc="0">
                          <a:solidFill>
                            <a:schemeClr val="bg1"/>
                          </a:solidFill>
                        </a:rPr>
                        <a:t>VARIABLES</a:t>
                      </a:r>
                    </a:p>
                  </a:txBody>
                  <a:tcPr marL="93462" marR="48034" marT="71894" marB="71894"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TYPE</a:t>
                      </a:r>
                    </a:p>
                  </a:txBody>
                  <a:tcPr marL="93462" marR="48034" marT="71894" marB="71894"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US" sz="1100" b="0" cap="none" spc="0">
                          <a:solidFill>
                            <a:schemeClr val="bg1"/>
                          </a:solidFill>
                        </a:rPr>
                        <a:t>VARIABLES</a:t>
                      </a:r>
                    </a:p>
                  </a:txBody>
                  <a:tcPr marL="93462" marR="48034" marT="71894" marB="71894"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717248452"/>
                  </a:ext>
                </a:extLst>
              </a:tr>
              <a:tr h="2098303">
                <a:tc>
                  <a:txBody>
                    <a:bodyPr/>
                    <a:lstStyle/>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Marital Status</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Application mode</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Daytime/evening attendance</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Previous qualification  </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Nationality</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Mother's qualification</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Father's qualification</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Mother's occupation</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Father's occupation</a:t>
                      </a:r>
                      <a:endParaRPr lang="en-US" sz="1100" cap="none" spc="0">
                        <a:solidFill>
                          <a:schemeClr val="tx1"/>
                        </a:solidFill>
                      </a:endParaRPr>
                    </a:p>
                    <a:p>
                      <a:pPr lvl="0">
                        <a:buNone/>
                      </a:pPr>
                      <a:endParaRPr lang="en-US" sz="1100" cap="none" spc="0">
                        <a:solidFill>
                          <a:schemeClr val="tx1"/>
                        </a:solidFill>
                      </a:endParaRPr>
                    </a:p>
                  </a:txBody>
                  <a:tcPr marL="93462" marR="48034" marT="71894" marB="71894">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100" cap="none" spc="0">
                          <a:solidFill>
                            <a:schemeClr val="tx1"/>
                          </a:solidFill>
                        </a:rPr>
                        <a:t>CATEGORICAL</a:t>
                      </a:r>
                    </a:p>
                  </a:txBody>
                  <a:tcPr marL="93462" marR="48034" marT="71894" marB="71894">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Displaced</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Educational special needs</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Debtor</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Tuition fees up to date</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Gender</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Scholarship holder</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Age at enrollment</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International</a:t>
                      </a:r>
                      <a:endParaRPr lang="en-US" sz="1100" cap="none" spc="0">
                        <a:solidFill>
                          <a:schemeClr val="tx1"/>
                        </a:solidFill>
                      </a:endParaRPr>
                    </a:p>
                    <a:p>
                      <a:pPr marL="285750" lvl="0" indent="-285750">
                        <a:buFont typeface="Arial"/>
                        <a:buChar char="•"/>
                      </a:pPr>
                      <a:r>
                        <a:rPr lang="en-US" sz="1100" b="0" i="0" u="none" strike="noStrike" cap="none" spc="0" noProof="0">
                          <a:solidFill>
                            <a:schemeClr val="tx1"/>
                          </a:solidFill>
                          <a:latin typeface="Calibri"/>
                        </a:rPr>
                        <a:t>Target</a:t>
                      </a:r>
                      <a:endParaRPr lang="en-US" sz="1100" cap="none" spc="0">
                        <a:solidFill>
                          <a:schemeClr val="tx1"/>
                        </a:solidFill>
                      </a:endParaRPr>
                    </a:p>
                  </a:txBody>
                  <a:tcPr marL="93462" marR="48034" marT="71894" marB="71894">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824487792"/>
                  </a:ext>
                </a:extLst>
              </a:tr>
              <a:tr h="1715506">
                <a:tc>
                  <a:txBody>
                    <a:bodyPr/>
                    <a:lstStyle/>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Application order</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Course</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Curricular units 1st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(credited)</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Curricular units 1st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(enrolled)</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Curricular units 1st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(evaluations)</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Curricular units 1st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(approved)</a:t>
                      </a:r>
                      <a:endParaRPr lang="en-US" sz="1100" cap="none" spc="0">
                        <a:solidFill>
                          <a:schemeClr val="tx1"/>
                        </a:solidFill>
                      </a:endParaRPr>
                    </a:p>
                    <a:p>
                      <a:pPr marL="285750" lvl="0" indent="-2857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Curricular units 1st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(grade)</a:t>
                      </a:r>
                      <a:endParaRPr lang="en-US" sz="1100" cap="none" spc="0">
                        <a:solidFill>
                          <a:schemeClr val="tx1"/>
                        </a:solidFill>
                      </a:endParaRPr>
                    </a:p>
                    <a:p>
                      <a:pPr lvl="0">
                        <a:buNone/>
                      </a:pPr>
                      <a:endParaRPr lang="en-US" sz="1100" cap="none" spc="0">
                        <a:solidFill>
                          <a:schemeClr val="tx1"/>
                        </a:solidFill>
                      </a:endParaRPr>
                    </a:p>
                  </a:txBody>
                  <a:tcPr marL="93462" marR="48034" marT="71894" marB="71894">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a:solidFill>
                            <a:schemeClr val="tx1"/>
                          </a:solidFill>
                        </a:rPr>
                        <a:t>INTEGER</a:t>
                      </a:r>
                    </a:p>
                  </a:txBody>
                  <a:tcPr marL="93462" marR="48034" marT="71894" marB="71894">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171450" lvl="0" indent="-1714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Curricular units 1st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(without evaluations)</a:t>
                      </a:r>
                      <a:endParaRPr lang="en-US" sz="1100" cap="none" spc="0">
                        <a:solidFill>
                          <a:schemeClr val="tx1"/>
                        </a:solidFill>
                      </a:endParaRPr>
                    </a:p>
                    <a:p>
                      <a:pPr marL="171450" lvl="0" indent="-1714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Curricular units 2nd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(credited)</a:t>
                      </a:r>
                      <a:endParaRPr lang="en-US" sz="1100" cap="none" spc="0">
                        <a:solidFill>
                          <a:schemeClr val="tx1"/>
                        </a:solidFill>
                      </a:endParaRPr>
                    </a:p>
                    <a:p>
                      <a:pPr marL="171450" lvl="0" indent="-1714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Curricular units 2nd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(enrolled)</a:t>
                      </a:r>
                      <a:endParaRPr lang="en-US" sz="1100" cap="none" spc="0">
                        <a:solidFill>
                          <a:schemeClr val="tx1"/>
                        </a:solidFill>
                      </a:endParaRPr>
                    </a:p>
                    <a:p>
                      <a:pPr marL="171450" lvl="0" indent="-1714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Curricular units 2nd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(evaluations)</a:t>
                      </a:r>
                      <a:endParaRPr lang="en-US" sz="1100" cap="none" spc="0">
                        <a:solidFill>
                          <a:schemeClr val="tx1"/>
                        </a:solidFill>
                      </a:endParaRPr>
                    </a:p>
                    <a:p>
                      <a:pPr marL="171450" lvl="0" indent="-1714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Curricular units 2nd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(approved)</a:t>
                      </a:r>
                      <a:endParaRPr lang="en-US" sz="1100" cap="none" spc="0">
                        <a:solidFill>
                          <a:schemeClr val="tx1"/>
                        </a:solidFill>
                      </a:endParaRPr>
                    </a:p>
                    <a:p>
                      <a:pPr marL="171450" lvl="0" indent="-171450" algn="l">
                        <a:lnSpc>
                          <a:spcPct val="100000"/>
                        </a:lnSpc>
                        <a:spcBef>
                          <a:spcPts val="0"/>
                        </a:spcBef>
                        <a:spcAft>
                          <a:spcPts val="0"/>
                        </a:spcAft>
                        <a:buFont typeface="Arial"/>
                        <a:buChar char="•"/>
                      </a:pPr>
                      <a:r>
                        <a:rPr lang="en-US" sz="1100" b="0" i="0" u="none" strike="noStrike" cap="none" spc="0" noProof="0">
                          <a:solidFill>
                            <a:schemeClr val="tx1"/>
                          </a:solidFill>
                          <a:latin typeface="Calibri"/>
                        </a:rPr>
                        <a:t>Curricular units 2nd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(grade)</a:t>
                      </a:r>
                      <a:endParaRPr lang="en-US" sz="1100" cap="none" spc="0">
                        <a:solidFill>
                          <a:schemeClr val="tx1"/>
                        </a:solidFill>
                      </a:endParaRPr>
                    </a:p>
                    <a:p>
                      <a:pPr marL="171450" lvl="0" indent="-171450">
                        <a:buFont typeface="Arial"/>
                        <a:buChar char="•"/>
                      </a:pPr>
                      <a:r>
                        <a:rPr lang="en-US" sz="1100" b="0" i="0" u="none" strike="noStrike" cap="none" spc="0" noProof="0">
                          <a:solidFill>
                            <a:schemeClr val="tx1"/>
                          </a:solidFill>
                          <a:latin typeface="Calibri"/>
                        </a:rPr>
                        <a:t>Curricular units 2nd </a:t>
                      </a:r>
                      <a:r>
                        <a:rPr lang="en-US" sz="1100" b="0" i="0" u="none" strike="noStrike" cap="none" spc="0" noProof="1">
                          <a:solidFill>
                            <a:schemeClr val="tx1"/>
                          </a:solidFill>
                          <a:latin typeface="Calibri"/>
                        </a:rPr>
                        <a:t>sem</a:t>
                      </a:r>
                      <a:r>
                        <a:rPr lang="en-US" sz="1100" b="0" i="0" u="none" strike="noStrike" cap="none" spc="0" noProof="0">
                          <a:solidFill>
                            <a:schemeClr val="tx1"/>
                          </a:solidFill>
                          <a:latin typeface="Calibri"/>
                        </a:rPr>
                        <a:t> (without evaluations) </a:t>
                      </a:r>
                      <a:endParaRPr lang="en-US" sz="1100" cap="none" spc="0">
                        <a:solidFill>
                          <a:schemeClr val="tx1"/>
                        </a:solidFill>
                      </a:endParaRPr>
                    </a:p>
                  </a:txBody>
                  <a:tcPr marL="93462" marR="48034" marT="71894" marB="71894">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563862558"/>
                  </a:ext>
                </a:extLst>
              </a:tr>
              <a:tr h="779776">
                <a:tc>
                  <a:txBody>
                    <a:bodyPr/>
                    <a:lstStyle/>
                    <a:p>
                      <a:pPr marL="285750" lvl="0" indent="-285750">
                        <a:buFont typeface="Arial"/>
                        <a:buChar char="•"/>
                      </a:pPr>
                      <a:r>
                        <a:rPr lang="en-US" sz="1100" b="0" i="0" u="none" strike="noStrike" cap="none" spc="0" noProof="0">
                          <a:solidFill>
                            <a:schemeClr val="tx1"/>
                          </a:solidFill>
                          <a:latin typeface="Calibri"/>
                        </a:rPr>
                        <a:t>Previous qualification (grade)</a:t>
                      </a:r>
                      <a:endParaRPr lang="en-US" sz="1100" cap="none" spc="0">
                        <a:solidFill>
                          <a:schemeClr val="tx1"/>
                        </a:solidFill>
                      </a:endParaRPr>
                    </a:p>
                    <a:p>
                      <a:pPr marL="285750" lvl="0" indent="-285750">
                        <a:buFont typeface="Arial"/>
                        <a:buChar char="•"/>
                      </a:pPr>
                      <a:r>
                        <a:rPr lang="en-US" sz="1100" b="0" i="0" u="none" strike="noStrike" cap="none" spc="0" noProof="0">
                          <a:solidFill>
                            <a:schemeClr val="tx1"/>
                          </a:solidFill>
                          <a:latin typeface="Calibri"/>
                        </a:rPr>
                        <a:t>Admission grade</a:t>
                      </a:r>
                      <a:endParaRPr lang="en-US" sz="1100" cap="none" spc="0">
                        <a:solidFill>
                          <a:schemeClr val="tx1"/>
                        </a:solidFill>
                      </a:endParaRPr>
                    </a:p>
                  </a:txBody>
                  <a:tcPr marL="93462" marR="48034" marT="71894" marB="71894">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r>
                        <a:rPr lang="en-US" sz="1100" cap="none" spc="0">
                          <a:solidFill>
                            <a:schemeClr val="tx1"/>
                          </a:solidFill>
                        </a:rPr>
                        <a:t>CONTINUOUS</a:t>
                      </a:r>
                    </a:p>
                  </a:txBody>
                  <a:tcPr marL="93462" marR="48034" marT="71894" marB="71894">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marL="285750" lvl="0" indent="-285750">
                        <a:buFont typeface="Arial"/>
                        <a:buChar char="•"/>
                      </a:pPr>
                      <a:r>
                        <a:rPr lang="en-US" sz="1100" b="0" i="0" u="none" strike="noStrike" cap="none" spc="0" noProof="0">
                          <a:solidFill>
                            <a:schemeClr val="tx1"/>
                          </a:solidFill>
                          <a:latin typeface="Calibri"/>
                        </a:rPr>
                        <a:t>Unemployment rate</a:t>
                      </a:r>
                      <a:endParaRPr lang="en-US" sz="1100" cap="none" spc="0">
                        <a:solidFill>
                          <a:schemeClr val="tx1"/>
                        </a:solidFill>
                      </a:endParaRPr>
                    </a:p>
                    <a:p>
                      <a:pPr marL="285750" lvl="0" indent="-285750">
                        <a:buFont typeface="Arial"/>
                        <a:buChar char="•"/>
                      </a:pPr>
                      <a:r>
                        <a:rPr lang="en-US" sz="1100" b="0" i="0" u="none" strike="noStrike" cap="none" spc="0" noProof="0">
                          <a:solidFill>
                            <a:schemeClr val="tx1"/>
                          </a:solidFill>
                          <a:latin typeface="Calibri"/>
                        </a:rPr>
                        <a:t>Inflation rate</a:t>
                      </a:r>
                      <a:endParaRPr lang="en-US" sz="1100" cap="none" spc="0">
                        <a:solidFill>
                          <a:schemeClr val="tx1"/>
                        </a:solidFill>
                      </a:endParaRPr>
                    </a:p>
                    <a:p>
                      <a:pPr marL="285750" lvl="0" indent="-285750">
                        <a:buFont typeface="Arial"/>
                        <a:buChar char="•"/>
                      </a:pPr>
                      <a:r>
                        <a:rPr lang="en-US" sz="1100" b="0" i="0" u="none" strike="noStrike" cap="none" spc="0" noProof="0">
                          <a:solidFill>
                            <a:schemeClr val="tx1"/>
                          </a:solidFill>
                          <a:latin typeface="Calibri"/>
                        </a:rPr>
                        <a:t>GDP </a:t>
                      </a:r>
                      <a:endParaRPr lang="en-US" sz="1100" cap="none" spc="0">
                        <a:solidFill>
                          <a:schemeClr val="tx1"/>
                        </a:solidFill>
                      </a:endParaRPr>
                    </a:p>
                  </a:txBody>
                  <a:tcPr marL="93462" marR="48034" marT="71894" marB="71894">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455153199"/>
                  </a:ext>
                </a:extLst>
              </a:tr>
            </a:tbl>
          </a:graphicData>
        </a:graphic>
      </p:graphicFrame>
    </p:spTree>
    <p:extLst>
      <p:ext uri="{BB962C8B-B14F-4D97-AF65-F5344CB8AC3E}">
        <p14:creationId xmlns:p14="http://schemas.microsoft.com/office/powerpoint/2010/main" val="2151944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int">
            <a:extLst>
              <a:ext uri="{FF2B5EF4-FFF2-40B4-BE49-F238E27FC236}">
                <a16:creationId xmlns:a16="http://schemas.microsoft.com/office/drawing/2014/main" id="{BC84AE2F-44F4-4DB9-AA52-F1DF1D835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9D38F80-A0D0-4062-8B61-16440AC9D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5999" cy="6858000"/>
          </a:xfrm>
          <a:prstGeom prst="rect">
            <a:avLst/>
          </a:prstGeom>
          <a:solidFill>
            <a:srgbClr val="FFFFFF"/>
          </a:solidFill>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90B6B893-A22E-3404-0752-819EE7049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F1218-53A3-9C34-7B35-2DC2F167490B}"/>
              </a:ext>
            </a:extLst>
          </p:cNvPr>
          <p:cNvSpPr>
            <a:spLocks noGrp="1"/>
          </p:cNvSpPr>
          <p:nvPr>
            <p:ph type="title"/>
          </p:nvPr>
        </p:nvSpPr>
        <p:spPr>
          <a:xfrm>
            <a:off x="6622012" y="448158"/>
            <a:ext cx="4950141" cy="1089805"/>
          </a:xfr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r>
              <a:rPr lang="en-US" sz="3700" b="1"/>
              <a:t>DATA EXTRACTION </a:t>
            </a:r>
          </a:p>
        </p:txBody>
      </p:sp>
      <p:pic>
        <p:nvPicPr>
          <p:cNvPr id="14" name="Picture 13">
            <a:extLst>
              <a:ext uri="{FF2B5EF4-FFF2-40B4-BE49-F238E27FC236}">
                <a16:creationId xmlns:a16="http://schemas.microsoft.com/office/drawing/2014/main" id="{0EB836D3-E9AF-99FB-B2BB-1F2FAA5DE8C3}"/>
              </a:ext>
            </a:extLst>
          </p:cNvPr>
          <p:cNvPicPr>
            <a:picLocks noChangeAspect="1"/>
          </p:cNvPicPr>
          <p:nvPr/>
        </p:nvPicPr>
        <p:blipFill>
          <a:blip r:embed="rId2"/>
          <a:stretch>
            <a:fillRect/>
          </a:stretch>
        </p:blipFill>
        <p:spPr>
          <a:xfrm>
            <a:off x="0" y="247640"/>
            <a:ext cx="6172667" cy="1944392"/>
          </a:xfrm>
          <a:prstGeom prst="rect">
            <a:avLst/>
          </a:prstGeom>
        </p:spPr>
      </p:pic>
      <p:pic>
        <p:nvPicPr>
          <p:cNvPr id="8" name="Graphic 7" descr="Syncing Cloud">
            <a:extLst>
              <a:ext uri="{FF2B5EF4-FFF2-40B4-BE49-F238E27FC236}">
                <a16:creationId xmlns:a16="http://schemas.microsoft.com/office/drawing/2014/main" id="{956C745B-E3D3-0B79-002A-70DC28B9A4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7251" y="1944053"/>
            <a:ext cx="1858164" cy="1858164"/>
          </a:xfrm>
          <a:prstGeom prst="rect">
            <a:avLst/>
          </a:prstGeom>
        </p:spPr>
      </p:pic>
      <p:pic>
        <p:nvPicPr>
          <p:cNvPr id="20" name="Picture 19">
            <a:extLst>
              <a:ext uri="{FF2B5EF4-FFF2-40B4-BE49-F238E27FC236}">
                <a16:creationId xmlns:a16="http://schemas.microsoft.com/office/drawing/2014/main" id="{E0F26753-CD07-A84A-7F78-F1E03AE736B5}"/>
              </a:ext>
            </a:extLst>
          </p:cNvPr>
          <p:cNvPicPr>
            <a:picLocks noChangeAspect="1"/>
          </p:cNvPicPr>
          <p:nvPr/>
        </p:nvPicPr>
        <p:blipFill>
          <a:blip r:embed="rId5"/>
          <a:stretch>
            <a:fillRect/>
          </a:stretch>
        </p:blipFill>
        <p:spPr>
          <a:xfrm>
            <a:off x="240583" y="3533358"/>
            <a:ext cx="5384040" cy="3324642"/>
          </a:xfrm>
          <a:prstGeom prst="rect">
            <a:avLst/>
          </a:prstGeom>
        </p:spPr>
      </p:pic>
      <p:sp>
        <p:nvSpPr>
          <p:cNvPr id="5" name="TextBox 4">
            <a:extLst>
              <a:ext uri="{FF2B5EF4-FFF2-40B4-BE49-F238E27FC236}">
                <a16:creationId xmlns:a16="http://schemas.microsoft.com/office/drawing/2014/main" id="{E5CD7074-1789-2F4B-863C-C97DCC441971}"/>
              </a:ext>
            </a:extLst>
          </p:cNvPr>
          <p:cNvSpPr txBox="1"/>
          <p:nvPr/>
        </p:nvSpPr>
        <p:spPr>
          <a:xfrm>
            <a:off x="6680578" y="2248619"/>
            <a:ext cx="4673222" cy="3991460"/>
          </a:xfrm>
          <a:prstGeom prst="rect">
            <a:avLst/>
          </a:prstGeom>
        </p:spPr>
        <p:txBody>
          <a:bodyPr vert="horz" lIns="91440" tIns="45720" rIns="91440" bIns="45720" rtlCol="0" anchor="ctr">
            <a:normAutofit/>
          </a:bodyPr>
          <a:lstStyle/>
          <a:p>
            <a:pPr marL="285750" indent="-228600">
              <a:lnSpc>
                <a:spcPct val="90000"/>
              </a:lnSpc>
              <a:spcAft>
                <a:spcPts val="2400"/>
              </a:spcAft>
              <a:buFont typeface="Arial" panose="020B0604020202020204" pitchFamily="34" charset="0"/>
              <a:buChar char="•"/>
            </a:pPr>
            <a:r>
              <a:rPr lang="en-US" sz="2000"/>
              <a:t>Loading  data into SQL database  hosted by </a:t>
            </a:r>
            <a:r>
              <a:rPr lang="en-US" sz="2000" err="1"/>
              <a:t>phpAdmin</a:t>
            </a:r>
            <a:r>
              <a:rPr lang="en-US" sz="2000"/>
              <a:t> </a:t>
            </a:r>
          </a:p>
          <a:p>
            <a:pPr marL="285750" indent="-228600">
              <a:lnSpc>
                <a:spcPct val="90000"/>
              </a:lnSpc>
              <a:spcAft>
                <a:spcPts val="2400"/>
              </a:spcAft>
              <a:buFont typeface="Arial" panose="020B0604020202020204" pitchFamily="34" charset="0"/>
              <a:buChar char="•"/>
            </a:pPr>
            <a:r>
              <a:rPr lang="en-US" sz="2000"/>
              <a:t>Downloaded  data from UCI MLR as .csv </a:t>
            </a:r>
          </a:p>
          <a:p>
            <a:pPr marL="285750" indent="-228600">
              <a:lnSpc>
                <a:spcPct val="90000"/>
              </a:lnSpc>
              <a:spcAft>
                <a:spcPts val="2400"/>
              </a:spcAft>
              <a:buFont typeface="Arial" panose="020B0604020202020204" pitchFamily="34" charset="0"/>
              <a:buChar char="•"/>
            </a:pPr>
            <a:r>
              <a:rPr lang="en-US" sz="2000"/>
              <a:t>Removed GDP variable due to  improper formatting </a:t>
            </a:r>
          </a:p>
          <a:p>
            <a:pPr marL="285750" indent="-228600">
              <a:lnSpc>
                <a:spcPct val="90000"/>
              </a:lnSpc>
              <a:spcAft>
                <a:spcPts val="2400"/>
              </a:spcAft>
              <a:buFont typeface="Arial" panose="020B0604020202020204" pitchFamily="34" charset="0"/>
              <a:buChar char="•"/>
            </a:pPr>
            <a:r>
              <a:rPr lang="en-US" sz="2000"/>
              <a:t>Successfully uploaded 35 variables to the shared SQL database</a:t>
            </a:r>
          </a:p>
        </p:txBody>
      </p:sp>
    </p:spTree>
    <p:extLst>
      <p:ext uri="{BB962C8B-B14F-4D97-AF65-F5344CB8AC3E}">
        <p14:creationId xmlns:p14="http://schemas.microsoft.com/office/powerpoint/2010/main" val="1691507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FEFAC1-C3FE-19FD-AF13-40290D4B372C}"/>
              </a:ext>
            </a:extLst>
          </p:cNvPr>
          <p:cNvSpPr txBox="1"/>
          <p:nvPr/>
        </p:nvSpPr>
        <p:spPr>
          <a:xfrm>
            <a:off x="0" y="2075283"/>
            <a:ext cx="31493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SQL – PYTHON CONNECTION</a:t>
            </a:r>
            <a:endParaRPr lang="en-US"/>
          </a:p>
        </p:txBody>
      </p:sp>
      <p:pic>
        <p:nvPicPr>
          <p:cNvPr id="6" name="Picture 5">
            <a:extLst>
              <a:ext uri="{FF2B5EF4-FFF2-40B4-BE49-F238E27FC236}">
                <a16:creationId xmlns:a16="http://schemas.microsoft.com/office/drawing/2014/main" id="{10CDF54F-8557-9AE6-0AED-0619B5EEFC96}"/>
              </a:ext>
            </a:extLst>
          </p:cNvPr>
          <p:cNvPicPr>
            <a:picLocks noChangeAspect="1"/>
          </p:cNvPicPr>
          <p:nvPr/>
        </p:nvPicPr>
        <p:blipFill rotWithShape="1">
          <a:blip r:embed="rId2"/>
          <a:srcRect b="84484"/>
          <a:stretch/>
        </p:blipFill>
        <p:spPr>
          <a:xfrm>
            <a:off x="3337560" y="212646"/>
            <a:ext cx="8624236" cy="282022"/>
          </a:xfrm>
          <a:prstGeom prst="rect">
            <a:avLst/>
          </a:prstGeom>
        </p:spPr>
      </p:pic>
      <p:pic>
        <p:nvPicPr>
          <p:cNvPr id="12" name="Picture 11">
            <a:extLst>
              <a:ext uri="{FF2B5EF4-FFF2-40B4-BE49-F238E27FC236}">
                <a16:creationId xmlns:a16="http://schemas.microsoft.com/office/drawing/2014/main" id="{C1C9674F-44F2-5E83-89BB-40274D97D580}"/>
              </a:ext>
            </a:extLst>
          </p:cNvPr>
          <p:cNvPicPr>
            <a:picLocks noChangeAspect="1"/>
          </p:cNvPicPr>
          <p:nvPr/>
        </p:nvPicPr>
        <p:blipFill>
          <a:blip r:embed="rId3"/>
          <a:stretch>
            <a:fillRect/>
          </a:stretch>
        </p:blipFill>
        <p:spPr>
          <a:xfrm>
            <a:off x="3178745" y="529803"/>
            <a:ext cx="8783051" cy="6115551"/>
          </a:xfrm>
          <a:prstGeom prst="rect">
            <a:avLst/>
          </a:prstGeom>
        </p:spPr>
      </p:pic>
      <p:sp>
        <p:nvSpPr>
          <p:cNvPr id="14" name="TextBox 13">
            <a:extLst>
              <a:ext uri="{FF2B5EF4-FFF2-40B4-BE49-F238E27FC236}">
                <a16:creationId xmlns:a16="http://schemas.microsoft.com/office/drawing/2014/main" id="{8B19B2AF-D37B-ACCC-9E35-E377F5A008CD}"/>
              </a:ext>
            </a:extLst>
          </p:cNvPr>
          <p:cNvSpPr txBox="1"/>
          <p:nvPr/>
        </p:nvSpPr>
        <p:spPr>
          <a:xfrm>
            <a:off x="1" y="2733143"/>
            <a:ext cx="3337560" cy="2031325"/>
          </a:xfrm>
          <a:prstGeom prst="rect">
            <a:avLst/>
          </a:prstGeom>
          <a:noFill/>
        </p:spPr>
        <p:txBody>
          <a:bodyPr wrap="square">
            <a:spAutoFit/>
          </a:bodyPr>
          <a:lstStyle/>
          <a:p>
            <a:r>
              <a:rPr lang="en-US"/>
              <a:t>We used the code in which it uses </a:t>
            </a:r>
            <a:r>
              <a:rPr lang="en-US" err="1"/>
              <a:t>cursor.execute</a:t>
            </a:r>
            <a:r>
              <a:rPr lang="en-US"/>
              <a:t>() to run an SQL query selecting all data from the "</a:t>
            </a:r>
            <a:r>
              <a:rPr lang="en-US" err="1"/>
              <a:t>academic_dropout</a:t>
            </a:r>
            <a:r>
              <a:rPr lang="en-US"/>
              <a:t>" table, and </a:t>
            </a:r>
            <a:r>
              <a:rPr lang="en-US" err="1"/>
              <a:t>cursor.fetchall</a:t>
            </a:r>
            <a:r>
              <a:rPr lang="en-US"/>
              <a:t>() fetches and stores all the retrieved rows from that table in the variable rows.</a:t>
            </a:r>
          </a:p>
        </p:txBody>
      </p:sp>
      <p:sp>
        <p:nvSpPr>
          <p:cNvPr id="3" name="TextBox 2">
            <a:extLst>
              <a:ext uri="{FF2B5EF4-FFF2-40B4-BE49-F238E27FC236}">
                <a16:creationId xmlns:a16="http://schemas.microsoft.com/office/drawing/2014/main" id="{E11AA77A-7AD9-4BAB-568D-C1E245D9A32E}"/>
              </a:ext>
            </a:extLst>
          </p:cNvPr>
          <p:cNvSpPr txBox="1"/>
          <p:nvPr/>
        </p:nvSpPr>
        <p:spPr>
          <a:xfrm>
            <a:off x="147234" y="151260"/>
            <a:ext cx="2619214" cy="523220"/>
          </a:xfrm>
          <a:prstGeom prst="rect">
            <a:avLst/>
          </a:prstGeom>
          <a:noFill/>
        </p:spPr>
        <p:txBody>
          <a:bodyPr wrap="square" rtlCol="0">
            <a:spAutoFit/>
          </a:bodyPr>
          <a:lstStyle/>
          <a:p>
            <a:r>
              <a:rPr lang="en-US" sz="2800" b="1"/>
              <a:t>DATA STORAGE</a:t>
            </a:r>
          </a:p>
        </p:txBody>
      </p:sp>
    </p:spTree>
    <p:extLst>
      <p:ext uri="{BB962C8B-B14F-4D97-AF65-F5344CB8AC3E}">
        <p14:creationId xmlns:p14="http://schemas.microsoft.com/office/powerpoint/2010/main" val="2205001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1CAAA3-55EE-BEEE-9A22-2AD0D2A47CE3}"/>
              </a:ext>
            </a:extLst>
          </p:cNvPr>
          <p:cNvSpPr txBox="1"/>
          <p:nvPr/>
        </p:nvSpPr>
        <p:spPr>
          <a:xfrm>
            <a:off x="404261" y="322447"/>
            <a:ext cx="4191803" cy="923330"/>
          </a:xfrm>
          <a:prstGeom prst="rect">
            <a:avLst/>
          </a:prstGeom>
          <a:noFill/>
        </p:spPr>
        <p:txBody>
          <a:bodyPr wrap="square" rtlCol="0">
            <a:spAutoFit/>
          </a:bodyPr>
          <a:lstStyle/>
          <a:p>
            <a:r>
              <a:rPr lang="en-US" b="1">
                <a:cs typeface="Calibri"/>
              </a:rPr>
              <a:t>DATA STORAGE </a:t>
            </a:r>
          </a:p>
          <a:p>
            <a:endParaRPr lang="en-US" b="1">
              <a:cs typeface="Calibri"/>
            </a:endParaRPr>
          </a:p>
          <a:p>
            <a:r>
              <a:rPr lang="en-US" b="1">
                <a:cs typeface="Calibri"/>
              </a:rPr>
              <a:t>- </a:t>
            </a:r>
            <a:r>
              <a:rPr lang="en-US">
                <a:cs typeface="Calibri"/>
              </a:rPr>
              <a:t>MAKE DATAFRAME FROM THE TABLE</a:t>
            </a:r>
          </a:p>
        </p:txBody>
      </p:sp>
      <p:pic>
        <p:nvPicPr>
          <p:cNvPr id="5" name="Picture 4">
            <a:extLst>
              <a:ext uri="{FF2B5EF4-FFF2-40B4-BE49-F238E27FC236}">
                <a16:creationId xmlns:a16="http://schemas.microsoft.com/office/drawing/2014/main" id="{E9E152BE-F775-58AE-EAF7-0686E931B8D2}"/>
              </a:ext>
            </a:extLst>
          </p:cNvPr>
          <p:cNvPicPr>
            <a:picLocks noChangeAspect="1"/>
          </p:cNvPicPr>
          <p:nvPr/>
        </p:nvPicPr>
        <p:blipFill rotWithShape="1">
          <a:blip r:embed="rId2"/>
          <a:srcRect l="1437"/>
          <a:stretch/>
        </p:blipFill>
        <p:spPr>
          <a:xfrm>
            <a:off x="442762" y="1204868"/>
            <a:ext cx="11227654" cy="5118930"/>
          </a:xfrm>
          <a:prstGeom prst="rect">
            <a:avLst/>
          </a:prstGeom>
        </p:spPr>
      </p:pic>
    </p:spTree>
    <p:extLst>
      <p:ext uri="{BB962C8B-B14F-4D97-AF65-F5344CB8AC3E}">
        <p14:creationId xmlns:p14="http://schemas.microsoft.com/office/powerpoint/2010/main" val="3865513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47</Slides>
  <Notes>30</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PowerPoint Presentation</vt:lpstr>
      <vt:lpstr>PowerPoint Presentation</vt:lpstr>
      <vt:lpstr>PowerPoint Presentation</vt:lpstr>
      <vt:lpstr>PowerPoint Presentation</vt:lpstr>
      <vt:lpstr>PowerPoint Presentation</vt:lpstr>
      <vt:lpstr>DATA EXTRACTION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Determining Proportion of each class in the dataset</vt:lpstr>
      <vt:lpstr>SMOTE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Tayler Brierre</dc:creator>
  <cp:revision>5</cp:revision>
  <dcterms:created xsi:type="dcterms:W3CDTF">2023-11-17T01:31:45Z</dcterms:created>
  <dcterms:modified xsi:type="dcterms:W3CDTF">2025-05-08T20:10:02Z</dcterms:modified>
</cp:coreProperties>
</file>